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7" r:id="rId2"/>
    <p:sldId id="267" r:id="rId3"/>
    <p:sldId id="268" r:id="rId4"/>
    <p:sldId id="284" r:id="rId5"/>
    <p:sldId id="281" r:id="rId6"/>
    <p:sldId id="282" r:id="rId7"/>
    <p:sldId id="283" r:id="rId8"/>
    <p:sldId id="277" r:id="rId9"/>
    <p:sldId id="276" r:id="rId10"/>
    <p:sldId id="273" r:id="rId11"/>
    <p:sldId id="266" r:id="rId12"/>
    <p:sldId id="280" r:id="rId13"/>
    <p:sldId id="279" r:id="rId14"/>
    <p:sldId id="272" r:id="rId15"/>
    <p:sldId id="269" r:id="rId16"/>
    <p:sldId id="285" r:id="rId17"/>
    <p:sldId id="274" r:id="rId18"/>
    <p:sldId id="275" r:id="rId19"/>
    <p:sldId id="278" r:id="rId2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448" y="-10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00F82-FF44-4CA6-86C9-FC8824334167}" type="datetimeFigureOut">
              <a:rPr lang="da-DK" smtClean="0"/>
              <a:t>18-03-2019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5342E-3746-4D30-BB0C-DBBE91CA9DB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3116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196D-8655-4BA5-B2DD-CB50186E7772}" type="datetime1">
              <a:rPr lang="da-DK" smtClean="0"/>
              <a:t>18-03-2019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TmK 19.7 Branding i kommunikationssamfundet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4A6F-02DD-4460-8698-99D44C9B659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5787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0C82-B571-4477-9A19-517EF812CF20}" type="datetime1">
              <a:rPr lang="da-DK" smtClean="0"/>
              <a:t>18-03-2019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TmK 19.7 Branding i kommunikationssamfundet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4A6F-02DD-4460-8698-99D44C9B659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549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CEF5-4A38-4184-B203-98499D36469A}" type="datetime1">
              <a:rPr lang="da-DK" smtClean="0"/>
              <a:t>18-03-2019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TmK 19.7 Branding i kommunikationssamfundet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4A6F-02DD-4460-8698-99D44C9B659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356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9DAF-DBD7-4BD8-A49F-5F7C593F3558}" type="datetime1">
              <a:rPr lang="da-DK" smtClean="0"/>
              <a:t>18-03-2019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TmK 19.7 Branding i kommunikationssamfundet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4A6F-02DD-4460-8698-99D44C9B659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424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D6DA-CE85-4B7A-803B-6DE2CDE9DD90}" type="datetime1">
              <a:rPr lang="da-DK" smtClean="0"/>
              <a:t>18-03-2019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TmK 19.7 Branding i kommunikationssamfundet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4A6F-02DD-4460-8698-99D44C9B659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677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CF3F-CF74-4AD0-BA41-8691CCDF723B}" type="datetime1">
              <a:rPr lang="da-DK" smtClean="0"/>
              <a:t>18-03-2019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TmK 19.7 Branding i kommunikationssamfundet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4A6F-02DD-4460-8698-99D44C9B659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1590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0830-3AC6-44F7-9F9E-3A74227742D3}" type="datetime1">
              <a:rPr lang="da-DK" smtClean="0"/>
              <a:t>18-03-2019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TmK 19.7 Branding i kommunikationssamfundet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4A6F-02DD-4460-8698-99D44C9B659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344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F68A-9E5D-4255-8F69-954061E52E07}" type="datetime1">
              <a:rPr lang="da-DK" smtClean="0"/>
              <a:t>18-03-2019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TmK 19.7 Branding i kommunikationssamfundet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4A6F-02DD-4460-8698-99D44C9B659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498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55F6-1552-4BBE-A438-15520FC00ED6}" type="datetime1">
              <a:rPr lang="da-DK" smtClean="0"/>
              <a:t>18-03-2019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TmK 19.7 Branding i kommunikationssamfundet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4A6F-02DD-4460-8698-99D44C9B659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426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6012-246B-4664-B2D8-D1073F578342}" type="datetime1">
              <a:rPr lang="da-DK" smtClean="0"/>
              <a:t>18-03-2019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TmK 19.7 Branding i kommunikationssamfundet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4A6F-02DD-4460-8698-99D44C9B659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90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E4F9F-B5B7-4BFD-896D-B1A42C7EA979}" type="datetime1">
              <a:rPr lang="da-DK" smtClean="0"/>
              <a:t>18-03-2019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TmK 19.7 Branding i kommunikationssamfundet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4A6F-02DD-4460-8698-99D44C9B659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949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CC7FA-21E2-45FE-A735-0B9E5024B304}" type="datetime1">
              <a:rPr lang="da-DK" smtClean="0"/>
              <a:t>18-03-2019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TmK 19.7 Branding i kommunikationssamfundet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64A6F-02DD-4460-8698-99D44C9B659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691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interbrand.com/best-brands/best-global-brands/2018/ranking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628800"/>
            <a:ext cx="9144000" cy="1571636"/>
          </a:xfrm>
        </p:spPr>
        <p:txBody>
          <a:bodyPr rtlCol="0">
            <a:normAutofit fontScale="90000"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da-DK" dirty="0" err="1" smtClean="0"/>
              <a:t>Tværmedial</a:t>
            </a:r>
            <a:r>
              <a:rPr lang="da-DK" dirty="0" smtClean="0"/>
              <a:t> Kommunikation 7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sz="3600" dirty="0" err="1" smtClean="0"/>
              <a:t>Corporate</a:t>
            </a:r>
            <a:r>
              <a:rPr lang="da-DK" sz="3600" dirty="0" smtClean="0"/>
              <a:t> Branding </a:t>
            </a:r>
            <a:r>
              <a:rPr lang="da-DK" sz="3600" dirty="0"/>
              <a:t>i kommunikationssamfundet</a:t>
            </a:r>
            <a:r>
              <a:rPr lang="da-DK" dirty="0" smtClean="0"/>
              <a:t/>
            </a:r>
            <a:br>
              <a:rPr lang="da-DK" dirty="0" smtClean="0"/>
            </a:br>
            <a:endParaRPr lang="en-US" dirty="0" smtClean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25253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 smtClean="0"/>
              <a:t>forår 2019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 smtClean="0"/>
              <a:t>Pillon - KU</a:t>
            </a:r>
          </a:p>
        </p:txBody>
      </p:sp>
      <p:sp>
        <p:nvSpPr>
          <p:cNvPr id="2055" name="Tekstboks 6"/>
          <p:cNvSpPr txBox="1">
            <a:spLocks noChangeArrowheads="1"/>
          </p:cNvSpPr>
          <p:nvPr/>
        </p:nvSpPr>
        <p:spPr bwMode="auto">
          <a:xfrm>
            <a:off x="395536" y="5734997"/>
            <a:ext cx="84969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da-DK" dirty="0" smtClean="0"/>
              <a:t>”Marketing is a </a:t>
            </a:r>
            <a:r>
              <a:rPr lang="da-DK" dirty="0" err="1" smtClean="0"/>
              <a:t>battle</a:t>
            </a:r>
            <a:r>
              <a:rPr lang="da-DK" dirty="0" smtClean="0"/>
              <a:t> of perceptions, not products</a:t>
            </a:r>
            <a:r>
              <a:rPr lang="en-US" dirty="0" smtClean="0"/>
              <a:t>” (Jack Trout)</a:t>
            </a:r>
          </a:p>
          <a:p>
            <a:pPr algn="r"/>
            <a:r>
              <a:rPr lang="da-DK" dirty="0" smtClean="0"/>
              <a:t> </a:t>
            </a:r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58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63688" y="116632"/>
            <a:ext cx="7200800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 smtClean="0"/>
              <a:t>Kommentér følgende udsagn: </a:t>
            </a:r>
          </a:p>
          <a:p>
            <a:pPr marL="0" indent="0">
              <a:buNone/>
            </a:pPr>
            <a:r>
              <a:rPr lang="da-DK" sz="2400" dirty="0" smtClean="0"/>
              <a:t>”Varemærker er immaterielle værdier”</a:t>
            </a:r>
          </a:p>
          <a:p>
            <a:r>
              <a:rPr lang="da-DK" sz="2400" dirty="0" smtClean="0"/>
              <a:t>Se bl.a. </a:t>
            </a:r>
            <a:r>
              <a:rPr lang="da-DK" sz="2400" dirty="0" err="1" smtClean="0"/>
              <a:t>Interbrand</a:t>
            </a:r>
            <a:endParaRPr lang="da-DK" sz="2400" dirty="0" smtClean="0"/>
          </a:p>
          <a:p>
            <a:endParaRPr lang="da-DK" sz="2400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E6E7-9A02-4182-8ED2-73AD93ED0670}" type="datetime1">
              <a:rPr lang="da-DK" smtClean="0"/>
              <a:t>18-03-2019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TmK 19.7 Branding i kommunikationssamfundet</a:t>
            </a:r>
            <a:endParaRPr lang="da-DK" dirty="0"/>
          </a:p>
        </p:txBody>
      </p:sp>
      <p:sp>
        <p:nvSpPr>
          <p:cNvPr id="7" name="Pladsholder til indhold 1"/>
          <p:cNvSpPr txBox="1">
            <a:spLocks/>
          </p:cNvSpPr>
          <p:nvPr/>
        </p:nvSpPr>
        <p:spPr>
          <a:xfrm>
            <a:off x="-36512" y="1628800"/>
            <a:ext cx="1800200" cy="32107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600" dirty="0" smtClean="0"/>
              <a:t>Opfølgning</a:t>
            </a:r>
          </a:p>
          <a:p>
            <a:pPr marL="0" indent="0">
              <a:buNone/>
            </a:pPr>
            <a:r>
              <a:rPr lang="da-DK" sz="1600" dirty="0" smtClean="0">
                <a:solidFill>
                  <a:srgbClr val="FF0000"/>
                </a:solidFill>
              </a:rPr>
              <a:t>Indledning</a:t>
            </a:r>
          </a:p>
          <a:p>
            <a:pPr marL="0" indent="0">
              <a:buNone/>
            </a:pPr>
            <a:r>
              <a:rPr lang="da-DK" sz="1600" dirty="0" smtClean="0"/>
              <a:t>Alternative Varemærke-startegier</a:t>
            </a:r>
          </a:p>
          <a:p>
            <a:pPr marL="0" indent="0">
              <a:buNone/>
            </a:pPr>
            <a:r>
              <a:rPr lang="da-DK" sz="1600" dirty="0" err="1" smtClean="0"/>
              <a:t>Corporate</a:t>
            </a:r>
            <a:r>
              <a:rPr lang="da-DK" sz="1600" dirty="0" smtClean="0"/>
              <a:t> branding</a:t>
            </a:r>
          </a:p>
          <a:p>
            <a:pPr marL="0" indent="0">
              <a:buNone/>
            </a:pPr>
            <a:r>
              <a:rPr lang="da-DK" sz="1600" dirty="0" smtClean="0"/>
              <a:t>Relevansmodellen</a:t>
            </a:r>
          </a:p>
          <a:p>
            <a:pPr marL="0" indent="0">
              <a:buNone/>
            </a:pPr>
            <a:r>
              <a:rPr lang="da-DK" sz="1600" dirty="0" smtClean="0"/>
              <a:t>Opbygning </a:t>
            </a:r>
            <a:r>
              <a:rPr lang="da-DK" sz="1600" dirty="0"/>
              <a:t>af </a:t>
            </a:r>
            <a:r>
              <a:rPr lang="da-DK" sz="1600" dirty="0" smtClean="0"/>
              <a:t>varemærker</a:t>
            </a:r>
          </a:p>
          <a:p>
            <a:pPr marL="0" indent="0">
              <a:buNone/>
            </a:pPr>
            <a:r>
              <a:rPr lang="da-DK" sz="1600" dirty="0" smtClean="0"/>
              <a:t>- eksternt</a:t>
            </a:r>
          </a:p>
          <a:p>
            <a:pPr marL="0" indent="0">
              <a:buNone/>
            </a:pPr>
            <a:r>
              <a:rPr lang="da-DK" sz="1600" dirty="0" smtClean="0"/>
              <a:t>- internt</a:t>
            </a:r>
            <a:endParaRPr lang="da-DK" sz="1600" dirty="0"/>
          </a:p>
          <a:p>
            <a:pPr marL="0" indent="0" fontAlgn="t">
              <a:buNone/>
            </a:pPr>
            <a:r>
              <a:rPr lang="da-DK" sz="1600" dirty="0" smtClean="0"/>
              <a:t>Opgaver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2295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706D-ACE8-44D2-A075-15C1EE188E20}" type="datetime1">
              <a:rPr lang="da-DK" smtClean="0"/>
              <a:t>18-03-2019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TmK 19.7 Branding i kommunikationssamfundet</a:t>
            </a:r>
            <a:endParaRPr lang="da-DK"/>
          </a:p>
        </p:txBody>
      </p:sp>
      <p:pic>
        <p:nvPicPr>
          <p:cNvPr id="5" name="Billede 4">
            <a:hlinkClick r:id="rId2"/>
          </p:cNvPr>
          <p:cNvPicPr>
            <a:picLocks noChangeAspect="1"/>
          </p:cNvPicPr>
          <p:nvPr/>
        </p:nvPicPr>
        <p:blipFill rotWithShape="1">
          <a:blip r:embed="rId3"/>
          <a:srcRect l="8080" t="6378" r="9361" b="6620"/>
          <a:stretch/>
        </p:blipFill>
        <p:spPr>
          <a:xfrm>
            <a:off x="-1" y="650468"/>
            <a:ext cx="9162403" cy="543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49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63688" y="116632"/>
            <a:ext cx="7200800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 smtClean="0"/>
              <a:t>Kommentér følgende udsagn: </a:t>
            </a:r>
          </a:p>
          <a:p>
            <a:pPr marL="0" indent="0">
              <a:buNone/>
            </a:pPr>
            <a:r>
              <a:rPr lang="da-DK" sz="2400" dirty="0" smtClean="0"/>
              <a:t>”Varemærker er immaterielle værdier”</a:t>
            </a:r>
          </a:p>
          <a:p>
            <a:r>
              <a:rPr lang="da-DK" sz="2400" dirty="0" smtClean="0"/>
              <a:t>Se bl.a. </a:t>
            </a:r>
            <a:r>
              <a:rPr lang="da-DK" sz="2400" dirty="0" err="1" smtClean="0"/>
              <a:t>Interbrand</a:t>
            </a:r>
            <a:endParaRPr lang="da-DK" sz="2400" dirty="0" smtClean="0"/>
          </a:p>
          <a:p>
            <a:endParaRPr lang="da-DK" sz="2400" dirty="0"/>
          </a:p>
          <a:p>
            <a:pPr marL="0" indent="0">
              <a:buNone/>
            </a:pPr>
            <a:r>
              <a:rPr lang="da-DK" sz="2400" dirty="0" smtClean="0"/>
              <a:t>Hvor placeres varemærker i </a:t>
            </a:r>
            <a:r>
              <a:rPr lang="da-DK" sz="2400" dirty="0" err="1" smtClean="0"/>
              <a:t>Canvas</a:t>
            </a:r>
            <a:r>
              <a:rPr lang="da-DK" sz="2400" dirty="0" smtClean="0"/>
              <a:t> modellen?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A92C-39AD-4824-BC4F-CB4172CB1A4A}" type="datetime1">
              <a:rPr lang="da-DK" smtClean="0"/>
              <a:t>18-03-2019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TmK 19.7 Branding i kommunikationssamfundet</a:t>
            </a:r>
            <a:endParaRPr lang="da-DK" dirty="0"/>
          </a:p>
        </p:txBody>
      </p:sp>
      <p:sp>
        <p:nvSpPr>
          <p:cNvPr id="6" name="Pladsholder til indhold 1"/>
          <p:cNvSpPr txBox="1">
            <a:spLocks/>
          </p:cNvSpPr>
          <p:nvPr/>
        </p:nvSpPr>
        <p:spPr>
          <a:xfrm>
            <a:off x="-36512" y="1628800"/>
            <a:ext cx="1800200" cy="32107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600" dirty="0" smtClean="0"/>
              <a:t>Opfølgning</a:t>
            </a:r>
          </a:p>
          <a:p>
            <a:pPr marL="0" indent="0">
              <a:buNone/>
            </a:pPr>
            <a:r>
              <a:rPr lang="da-DK" sz="1600" dirty="0" smtClean="0">
                <a:solidFill>
                  <a:srgbClr val="FF0000"/>
                </a:solidFill>
              </a:rPr>
              <a:t>Indledning</a:t>
            </a:r>
          </a:p>
          <a:p>
            <a:pPr marL="0" indent="0">
              <a:buNone/>
            </a:pPr>
            <a:r>
              <a:rPr lang="da-DK" sz="1600" dirty="0" smtClean="0"/>
              <a:t>Alternative Varemærke-startegier</a:t>
            </a:r>
          </a:p>
          <a:p>
            <a:pPr marL="0" indent="0">
              <a:buNone/>
            </a:pPr>
            <a:r>
              <a:rPr lang="da-DK" sz="1600" dirty="0" err="1" smtClean="0"/>
              <a:t>Corporate</a:t>
            </a:r>
            <a:r>
              <a:rPr lang="da-DK" sz="1600" dirty="0" smtClean="0"/>
              <a:t> branding</a:t>
            </a:r>
          </a:p>
          <a:p>
            <a:pPr marL="0" indent="0">
              <a:buNone/>
            </a:pPr>
            <a:r>
              <a:rPr lang="da-DK" sz="1600" dirty="0" smtClean="0"/>
              <a:t>Relevansmodellen</a:t>
            </a:r>
          </a:p>
          <a:p>
            <a:pPr marL="0" indent="0">
              <a:buNone/>
            </a:pPr>
            <a:r>
              <a:rPr lang="da-DK" sz="1600" dirty="0" smtClean="0"/>
              <a:t>Opbygning </a:t>
            </a:r>
            <a:r>
              <a:rPr lang="da-DK" sz="1600" dirty="0"/>
              <a:t>af </a:t>
            </a:r>
            <a:r>
              <a:rPr lang="da-DK" sz="1600" dirty="0" smtClean="0"/>
              <a:t>varemærker</a:t>
            </a:r>
          </a:p>
          <a:p>
            <a:pPr marL="0" indent="0">
              <a:buNone/>
            </a:pPr>
            <a:r>
              <a:rPr lang="da-DK" sz="1600" dirty="0" smtClean="0"/>
              <a:t>- eksternt</a:t>
            </a:r>
          </a:p>
          <a:p>
            <a:pPr marL="0" indent="0">
              <a:buNone/>
            </a:pPr>
            <a:r>
              <a:rPr lang="da-DK" sz="1600" dirty="0" smtClean="0"/>
              <a:t>- internt</a:t>
            </a:r>
            <a:endParaRPr lang="da-DK" sz="1600" dirty="0"/>
          </a:p>
          <a:p>
            <a:pPr marL="0" indent="0" fontAlgn="t">
              <a:buNone/>
            </a:pPr>
            <a:r>
              <a:rPr lang="da-DK" sz="1600" dirty="0" smtClean="0"/>
              <a:t>Opgaver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306693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63688" y="116632"/>
            <a:ext cx="7200800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sz="2400" dirty="0" smtClean="0"/>
          </a:p>
          <a:p>
            <a:pPr marL="0" indent="0">
              <a:buNone/>
            </a:pPr>
            <a:endParaRPr lang="da-DK" sz="2400" dirty="0" smtClean="0"/>
          </a:p>
          <a:p>
            <a:pPr marL="0" indent="0">
              <a:buNone/>
            </a:pPr>
            <a:r>
              <a:rPr lang="da-DK" sz="2400" dirty="0" smtClean="0"/>
              <a:t>Forklar</a:t>
            </a:r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dirty="0" smtClean="0"/>
              <a:t>Product branding                                  </a:t>
            </a:r>
          </a:p>
          <a:p>
            <a:pPr marL="0" indent="0">
              <a:buNone/>
            </a:pPr>
            <a:r>
              <a:rPr lang="da-DK" sz="2400" dirty="0" err="1" smtClean="0"/>
              <a:t>Corporate</a:t>
            </a:r>
            <a:r>
              <a:rPr lang="da-DK" sz="2400" dirty="0" smtClean="0"/>
              <a:t> branding</a:t>
            </a:r>
          </a:p>
          <a:p>
            <a:pPr marL="0" indent="0">
              <a:buNone/>
            </a:pPr>
            <a:r>
              <a:rPr lang="da-DK" sz="2400" dirty="0" err="1" smtClean="0"/>
              <a:t>Umbrella</a:t>
            </a:r>
            <a:r>
              <a:rPr lang="da-DK" sz="2400" dirty="0" smtClean="0"/>
              <a:t> branding</a:t>
            </a:r>
          </a:p>
          <a:p>
            <a:pPr marL="0" indent="0">
              <a:buNone/>
            </a:pPr>
            <a:r>
              <a:rPr lang="da-DK" sz="2400" dirty="0" smtClean="0"/>
              <a:t>House of brands</a:t>
            </a:r>
          </a:p>
          <a:p>
            <a:pPr marL="0" indent="0">
              <a:buNone/>
            </a:pPr>
            <a:r>
              <a:rPr lang="da-DK" sz="2400" dirty="0" err="1" smtClean="0"/>
              <a:t>Branded</a:t>
            </a:r>
            <a:r>
              <a:rPr lang="da-DK" sz="2400" dirty="0" smtClean="0"/>
              <a:t> house</a:t>
            </a:r>
          </a:p>
          <a:p>
            <a:pPr marL="0" indent="0">
              <a:buNone/>
            </a:pPr>
            <a:r>
              <a:rPr lang="da-DK" sz="2400" dirty="0" err="1" smtClean="0"/>
              <a:t>Endorsed</a:t>
            </a:r>
            <a:r>
              <a:rPr lang="da-DK" sz="2400" dirty="0" smtClean="0"/>
              <a:t> branding</a:t>
            </a:r>
          </a:p>
          <a:p>
            <a:pPr marL="0" indent="0">
              <a:buNone/>
            </a:pPr>
            <a:r>
              <a:rPr lang="da-DK" sz="2400" dirty="0" smtClean="0"/>
              <a:t>Master brand</a:t>
            </a:r>
          </a:p>
          <a:p>
            <a:pPr marL="0" indent="0">
              <a:buNone/>
            </a:pPr>
            <a:endParaRPr lang="da-DK" sz="2400" dirty="0" smtClean="0"/>
          </a:p>
          <a:p>
            <a:pPr marL="0" indent="0">
              <a:buNone/>
            </a:pPr>
            <a:r>
              <a:rPr lang="da-DK" sz="2400" dirty="0" smtClean="0"/>
              <a:t> </a:t>
            </a:r>
            <a:endParaRPr lang="da-DK" sz="2400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68B7-CE06-43B3-AA30-1947C6BB7373}" type="datetime1">
              <a:rPr lang="da-DK" smtClean="0"/>
              <a:t>18-03-2019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TmK 19.7 Branding i kommunikationssamfundet</a:t>
            </a:r>
            <a:endParaRPr lang="da-DK" dirty="0"/>
          </a:p>
        </p:txBody>
      </p:sp>
      <p:sp>
        <p:nvSpPr>
          <p:cNvPr id="6" name="Pladsholder til indhold 1"/>
          <p:cNvSpPr txBox="1">
            <a:spLocks/>
          </p:cNvSpPr>
          <p:nvPr/>
        </p:nvSpPr>
        <p:spPr>
          <a:xfrm>
            <a:off x="-36512" y="1628800"/>
            <a:ext cx="1800200" cy="32107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600" dirty="0" smtClean="0"/>
              <a:t>Opfølgning</a:t>
            </a:r>
          </a:p>
          <a:p>
            <a:pPr marL="0" indent="0">
              <a:buNone/>
            </a:pPr>
            <a:r>
              <a:rPr lang="da-DK" sz="1600" dirty="0" smtClean="0">
                <a:solidFill>
                  <a:srgbClr val="FF0000"/>
                </a:solidFill>
              </a:rPr>
              <a:t>Indledning</a:t>
            </a:r>
          </a:p>
          <a:p>
            <a:pPr marL="0" indent="0">
              <a:buNone/>
            </a:pPr>
            <a:r>
              <a:rPr lang="da-DK" sz="1600" dirty="0" smtClean="0"/>
              <a:t>Alternative Varemærke-startegier</a:t>
            </a:r>
          </a:p>
          <a:p>
            <a:pPr marL="0" indent="0">
              <a:buNone/>
            </a:pPr>
            <a:r>
              <a:rPr lang="da-DK" sz="1600" dirty="0" err="1" smtClean="0"/>
              <a:t>Corporate</a:t>
            </a:r>
            <a:r>
              <a:rPr lang="da-DK" sz="1600" dirty="0" smtClean="0"/>
              <a:t> branding</a:t>
            </a:r>
          </a:p>
          <a:p>
            <a:pPr marL="0" indent="0">
              <a:buNone/>
            </a:pPr>
            <a:r>
              <a:rPr lang="da-DK" sz="1600" dirty="0" smtClean="0"/>
              <a:t>Relevansmodellen</a:t>
            </a:r>
          </a:p>
          <a:p>
            <a:pPr marL="0" indent="0">
              <a:buNone/>
            </a:pPr>
            <a:r>
              <a:rPr lang="da-DK" sz="1600" dirty="0" smtClean="0"/>
              <a:t>Opbygning </a:t>
            </a:r>
            <a:r>
              <a:rPr lang="da-DK" sz="1600" dirty="0"/>
              <a:t>af </a:t>
            </a:r>
            <a:r>
              <a:rPr lang="da-DK" sz="1600" dirty="0" smtClean="0"/>
              <a:t>varemærker</a:t>
            </a:r>
          </a:p>
          <a:p>
            <a:pPr marL="0" indent="0">
              <a:buNone/>
            </a:pPr>
            <a:r>
              <a:rPr lang="da-DK" sz="1600" dirty="0" smtClean="0"/>
              <a:t>- eksternt</a:t>
            </a:r>
          </a:p>
          <a:p>
            <a:pPr marL="0" indent="0">
              <a:buNone/>
            </a:pPr>
            <a:r>
              <a:rPr lang="da-DK" sz="1600" dirty="0" smtClean="0"/>
              <a:t>- internt</a:t>
            </a:r>
            <a:endParaRPr lang="da-DK" sz="1600" dirty="0"/>
          </a:p>
          <a:p>
            <a:pPr marL="0" indent="0" fontAlgn="t">
              <a:buNone/>
            </a:pPr>
            <a:r>
              <a:rPr lang="da-DK" sz="1600" dirty="0" smtClean="0"/>
              <a:t>Opgaver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25895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404664"/>
            <a:ext cx="7416824" cy="626469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da-DK" sz="2400" i="1" dirty="0" smtClean="0"/>
              <a:t>Fra</a:t>
            </a:r>
            <a:r>
              <a:rPr lang="da-DK" sz="2400" b="1" i="1" dirty="0" smtClean="0"/>
              <a:t> </a:t>
            </a:r>
            <a:r>
              <a:rPr lang="nn-NO" sz="2400" i="1" dirty="0"/>
              <a:t>ikek </a:t>
            </a:r>
            <a:r>
              <a:rPr lang="nn-NO" sz="2400" i="1" dirty="0" smtClean="0"/>
              <a:t>15 </a:t>
            </a:r>
            <a:r>
              <a:rPr lang="nn-NO" sz="2400" i="1" dirty="0"/>
              <a:t>- Visuel identitet og branding</a:t>
            </a:r>
            <a:endParaRPr lang="en-US" sz="2400" i="1" dirty="0"/>
          </a:p>
          <a:p>
            <a:pPr>
              <a:lnSpc>
                <a:spcPct val="80000"/>
              </a:lnSpc>
              <a:buNone/>
            </a:pPr>
            <a:endParaRPr lang="da-DK" sz="2400" b="1" dirty="0" smtClean="0"/>
          </a:p>
          <a:p>
            <a:pPr>
              <a:lnSpc>
                <a:spcPct val="80000"/>
              </a:lnSpc>
              <a:buNone/>
            </a:pPr>
            <a:r>
              <a:rPr lang="da-DK" sz="2400" dirty="0" smtClean="0"/>
              <a:t>Pluralistisk identitet: </a:t>
            </a:r>
            <a:r>
              <a:rPr lang="da-DK" sz="2400" dirty="0"/>
              <a:t>En serie af brands, som opererer uafhængig af koncernens brand.</a:t>
            </a:r>
          </a:p>
          <a:p>
            <a:pPr lvl="1">
              <a:lnSpc>
                <a:spcPct val="80000"/>
              </a:lnSpc>
              <a:buNone/>
            </a:pPr>
            <a:r>
              <a:rPr lang="da-DK" sz="2400" dirty="0"/>
              <a:t>Styrke: Fleksibilitet	</a:t>
            </a:r>
          </a:p>
          <a:p>
            <a:pPr lvl="1">
              <a:lnSpc>
                <a:spcPct val="80000"/>
              </a:lnSpc>
              <a:buNone/>
            </a:pPr>
            <a:r>
              <a:rPr lang="da-DK" sz="2400" dirty="0"/>
              <a:t>Svaghed:  Moder- og dattermærkernes </a:t>
            </a:r>
            <a:r>
              <a:rPr lang="da-DK" sz="2400" dirty="0" smtClean="0"/>
              <a:t>respektive omdømme </a:t>
            </a:r>
            <a:r>
              <a:rPr lang="da-DK" sz="2400" dirty="0"/>
              <a:t>udnyttes ikke</a:t>
            </a:r>
          </a:p>
          <a:p>
            <a:pPr>
              <a:lnSpc>
                <a:spcPct val="80000"/>
              </a:lnSpc>
              <a:buNone/>
            </a:pPr>
            <a:r>
              <a:rPr lang="da-DK" sz="2400" dirty="0"/>
              <a:t>Støttende brand identitet: En organisation støtter en gruppe datterselskaber/virksomheder med et gruppenavn og fælles identitet.</a:t>
            </a:r>
          </a:p>
          <a:p>
            <a:pPr lvl="1">
              <a:lnSpc>
                <a:spcPct val="80000"/>
              </a:lnSpc>
              <a:buNone/>
            </a:pPr>
            <a:r>
              <a:rPr lang="da-DK" sz="2400" dirty="0"/>
              <a:t>Styrke: Goodwill</a:t>
            </a:r>
          </a:p>
          <a:p>
            <a:pPr lvl="1">
              <a:lnSpc>
                <a:spcPct val="80000"/>
              </a:lnSpc>
              <a:buNone/>
            </a:pPr>
            <a:r>
              <a:rPr lang="da-DK" sz="2400" dirty="0"/>
              <a:t>Svaghed: virksomheder kan blive ‘smittet’ af skandaler</a:t>
            </a:r>
          </a:p>
          <a:p>
            <a:pPr>
              <a:lnSpc>
                <a:spcPct val="80000"/>
              </a:lnSpc>
              <a:buNone/>
            </a:pPr>
            <a:r>
              <a:rPr lang="da-DK" sz="2400" dirty="0" smtClean="0"/>
              <a:t>Monistisk (monolitisk) </a:t>
            </a:r>
            <a:r>
              <a:rPr lang="da-DK" sz="2400" dirty="0"/>
              <a:t>brand identitet: Ét navn og én identitet for alle produkter</a:t>
            </a:r>
          </a:p>
          <a:p>
            <a:pPr lvl="1">
              <a:lnSpc>
                <a:spcPct val="80000"/>
              </a:lnSpc>
              <a:buNone/>
            </a:pPr>
            <a:r>
              <a:rPr lang="da-DK" sz="2400" dirty="0"/>
              <a:t>Styrke: langtidsholdbar, prægende, let at huske og </a:t>
            </a:r>
            <a:r>
              <a:rPr lang="da-DK" sz="2400" dirty="0" smtClean="0"/>
              <a:t>genkende bl.a. </a:t>
            </a:r>
            <a:r>
              <a:rPr lang="da-DK" sz="2400" dirty="0"/>
              <a:t>pga. </a:t>
            </a:r>
            <a:r>
              <a:rPr lang="da-DK" sz="2400" dirty="0" smtClean="0"/>
              <a:t>præsens/hyppighed </a:t>
            </a:r>
            <a:endParaRPr lang="da-DK" sz="2400" dirty="0"/>
          </a:p>
          <a:p>
            <a:pPr lvl="1">
              <a:lnSpc>
                <a:spcPct val="80000"/>
              </a:lnSpc>
              <a:buNone/>
            </a:pPr>
            <a:r>
              <a:rPr lang="da-DK" sz="2400" dirty="0"/>
              <a:t>Svaghed: skade på omdømme er </a:t>
            </a:r>
            <a:r>
              <a:rPr lang="da-DK" sz="2400" dirty="0" smtClean="0"/>
              <a:t>kan være irreversibel</a:t>
            </a:r>
            <a:endParaRPr lang="da-DK" sz="24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FECE-6003-4D4E-A475-159E2955EA0D}" type="datetime1">
              <a:rPr lang="da-DK" smtClean="0"/>
              <a:t>18-03-2019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TmK 19.7 Branding i kommunikationssamfundet</a:t>
            </a:r>
            <a:endParaRPr lang="en-US" dirty="0"/>
          </a:p>
        </p:txBody>
      </p:sp>
      <p:sp>
        <p:nvSpPr>
          <p:cNvPr id="8" name="Pladsholder til indhold 1"/>
          <p:cNvSpPr txBox="1">
            <a:spLocks/>
          </p:cNvSpPr>
          <p:nvPr/>
        </p:nvSpPr>
        <p:spPr>
          <a:xfrm>
            <a:off x="-36512" y="1628800"/>
            <a:ext cx="1800200" cy="32107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600" dirty="0" smtClean="0"/>
              <a:t>Opfølgning</a:t>
            </a:r>
          </a:p>
          <a:p>
            <a:pPr marL="0" indent="0">
              <a:buNone/>
            </a:pPr>
            <a:r>
              <a:rPr lang="da-DK" sz="1600" dirty="0" smtClean="0"/>
              <a:t>Indledning</a:t>
            </a:r>
          </a:p>
          <a:p>
            <a:pPr marL="0" indent="0">
              <a:buNone/>
            </a:pPr>
            <a:r>
              <a:rPr lang="da-DK" sz="1600" dirty="0" smtClean="0">
                <a:solidFill>
                  <a:srgbClr val="FF0000"/>
                </a:solidFill>
              </a:rPr>
              <a:t>Alternative Varemærke-startegier</a:t>
            </a:r>
          </a:p>
          <a:p>
            <a:pPr marL="0" indent="0">
              <a:buNone/>
            </a:pPr>
            <a:r>
              <a:rPr lang="da-DK" sz="1600" dirty="0" err="1" smtClean="0"/>
              <a:t>Corporate</a:t>
            </a:r>
            <a:r>
              <a:rPr lang="da-DK" sz="1600" dirty="0" smtClean="0"/>
              <a:t> branding</a:t>
            </a:r>
          </a:p>
          <a:p>
            <a:pPr marL="0" indent="0">
              <a:buNone/>
            </a:pPr>
            <a:r>
              <a:rPr lang="da-DK" sz="1600" dirty="0" smtClean="0"/>
              <a:t>Relevansmodellen</a:t>
            </a:r>
          </a:p>
          <a:p>
            <a:pPr marL="0" indent="0">
              <a:buNone/>
            </a:pPr>
            <a:r>
              <a:rPr lang="da-DK" sz="1600" dirty="0" smtClean="0"/>
              <a:t>Opbygning </a:t>
            </a:r>
            <a:r>
              <a:rPr lang="da-DK" sz="1600" dirty="0"/>
              <a:t>af </a:t>
            </a:r>
            <a:r>
              <a:rPr lang="da-DK" sz="1600" dirty="0" smtClean="0"/>
              <a:t>varemærker</a:t>
            </a:r>
          </a:p>
          <a:p>
            <a:pPr marL="0" indent="0">
              <a:buNone/>
            </a:pPr>
            <a:r>
              <a:rPr lang="da-DK" sz="1600" dirty="0" smtClean="0"/>
              <a:t>- eksternt</a:t>
            </a:r>
          </a:p>
          <a:p>
            <a:pPr marL="0" indent="0">
              <a:buNone/>
            </a:pPr>
            <a:r>
              <a:rPr lang="da-DK" sz="1600" dirty="0" smtClean="0"/>
              <a:t>- internt</a:t>
            </a:r>
            <a:endParaRPr lang="da-DK" sz="1600" dirty="0"/>
          </a:p>
          <a:p>
            <a:pPr marL="0" indent="0" fontAlgn="t">
              <a:buNone/>
            </a:pPr>
            <a:r>
              <a:rPr lang="da-DK" sz="1600" dirty="0" smtClean="0"/>
              <a:t>Opgaver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167639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63688" y="404664"/>
            <a:ext cx="7200800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sz="2400" dirty="0" smtClean="0"/>
          </a:p>
          <a:p>
            <a:pPr marL="0" indent="0">
              <a:buNone/>
            </a:pPr>
            <a:r>
              <a:rPr lang="da-DK" sz="2400" dirty="0" smtClean="0"/>
              <a:t>Placér Nivea </a:t>
            </a:r>
            <a:r>
              <a:rPr lang="da-DK" sz="2400" dirty="0"/>
              <a:t>i ovenstående </a:t>
            </a:r>
            <a:r>
              <a:rPr lang="da-DK" sz="2400" dirty="0" smtClean="0"/>
              <a:t>model</a:t>
            </a:r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dirty="0" smtClean="0"/>
              <a:t>Placér iPad og iPhone i ovenstående skema</a:t>
            </a:r>
          </a:p>
          <a:p>
            <a:r>
              <a:rPr lang="da-DK" sz="2400" dirty="0" smtClean="0"/>
              <a:t>Produkt- og organisationsvaremærke er smeltet sammen, ligger mellem Product og Corporation</a:t>
            </a:r>
          </a:p>
          <a:p>
            <a:endParaRPr lang="da-DK" sz="2400" dirty="0"/>
          </a:p>
          <a:p>
            <a:endParaRPr lang="da-DK" sz="2400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A4B2-638A-40B2-AC07-7E6B2E887B79}" type="datetime1">
              <a:rPr lang="da-DK" smtClean="0"/>
              <a:t>18-03-2019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TmK 19.7 Branding i kommunikationssamfundet</a:t>
            </a:r>
            <a:endParaRPr lang="da-DK" dirty="0"/>
          </a:p>
        </p:txBody>
      </p:sp>
      <p:sp>
        <p:nvSpPr>
          <p:cNvPr id="6" name="Pladsholder til indhold 1"/>
          <p:cNvSpPr txBox="1">
            <a:spLocks/>
          </p:cNvSpPr>
          <p:nvPr/>
        </p:nvSpPr>
        <p:spPr>
          <a:xfrm>
            <a:off x="-36512" y="1628800"/>
            <a:ext cx="1800200" cy="32107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600" dirty="0" smtClean="0"/>
              <a:t>Opfølgning</a:t>
            </a:r>
          </a:p>
          <a:p>
            <a:pPr marL="0" indent="0">
              <a:buNone/>
            </a:pPr>
            <a:r>
              <a:rPr lang="da-DK" sz="1600" dirty="0" smtClean="0"/>
              <a:t>Indledning</a:t>
            </a:r>
          </a:p>
          <a:p>
            <a:pPr marL="0" indent="0">
              <a:buNone/>
            </a:pPr>
            <a:r>
              <a:rPr lang="da-DK" sz="1600" dirty="0" smtClean="0">
                <a:solidFill>
                  <a:srgbClr val="FF0000"/>
                </a:solidFill>
              </a:rPr>
              <a:t>Alternative Varemærke-startegier</a:t>
            </a:r>
          </a:p>
          <a:p>
            <a:pPr marL="0" indent="0">
              <a:buNone/>
            </a:pPr>
            <a:r>
              <a:rPr lang="da-DK" sz="1600" dirty="0" err="1" smtClean="0"/>
              <a:t>Corporate</a:t>
            </a:r>
            <a:r>
              <a:rPr lang="da-DK" sz="1600" dirty="0" smtClean="0"/>
              <a:t> branding</a:t>
            </a:r>
          </a:p>
          <a:p>
            <a:pPr marL="0" indent="0">
              <a:buNone/>
            </a:pPr>
            <a:r>
              <a:rPr lang="da-DK" sz="1600" dirty="0" smtClean="0"/>
              <a:t>Relevansmodellen</a:t>
            </a:r>
          </a:p>
          <a:p>
            <a:pPr marL="0" indent="0">
              <a:buNone/>
            </a:pPr>
            <a:r>
              <a:rPr lang="da-DK" sz="1600" dirty="0" smtClean="0"/>
              <a:t>Opbygning </a:t>
            </a:r>
            <a:r>
              <a:rPr lang="da-DK" sz="1600" dirty="0"/>
              <a:t>af </a:t>
            </a:r>
            <a:r>
              <a:rPr lang="da-DK" sz="1600" dirty="0" smtClean="0"/>
              <a:t>varemærker</a:t>
            </a:r>
          </a:p>
          <a:p>
            <a:pPr marL="0" indent="0">
              <a:buNone/>
            </a:pPr>
            <a:r>
              <a:rPr lang="da-DK" sz="1600" dirty="0" smtClean="0"/>
              <a:t>- eksternt</a:t>
            </a:r>
          </a:p>
          <a:p>
            <a:pPr marL="0" indent="0">
              <a:buNone/>
            </a:pPr>
            <a:r>
              <a:rPr lang="da-DK" sz="1600" dirty="0" smtClean="0"/>
              <a:t>- internt</a:t>
            </a:r>
            <a:endParaRPr lang="da-DK" sz="1600" dirty="0"/>
          </a:p>
          <a:p>
            <a:pPr marL="0" indent="0" fontAlgn="t">
              <a:buNone/>
            </a:pPr>
            <a:r>
              <a:rPr lang="da-DK" sz="1600" dirty="0" smtClean="0"/>
              <a:t>Opgaver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145660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63688" y="404664"/>
            <a:ext cx="7200800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sz="2400" dirty="0" smtClean="0"/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i="1" dirty="0" smtClean="0"/>
              <a:t>Skitsér dit eksamensemnes omdømme i dens forskellige interessentgrupper og eller markedssegmenter. Skal der rettes op på noget? Hvordan?</a:t>
            </a:r>
            <a:endParaRPr lang="da-DK" sz="2400" i="1" dirty="0"/>
          </a:p>
          <a:p>
            <a:endParaRPr lang="da-DK" sz="2400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B710-DA1B-40E6-BDE0-73FC267DBE1A}" type="datetime1">
              <a:rPr lang="da-DK" smtClean="0"/>
              <a:t>18-03-2019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TmK 19.7 Branding i kommunikationssamfundet</a:t>
            </a:r>
            <a:endParaRPr lang="da-DK" dirty="0"/>
          </a:p>
        </p:txBody>
      </p:sp>
      <p:sp>
        <p:nvSpPr>
          <p:cNvPr id="6" name="Pladsholder til indhold 1"/>
          <p:cNvSpPr txBox="1">
            <a:spLocks/>
          </p:cNvSpPr>
          <p:nvPr/>
        </p:nvSpPr>
        <p:spPr>
          <a:xfrm>
            <a:off x="-36512" y="1628800"/>
            <a:ext cx="1800200" cy="32107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600" dirty="0" smtClean="0"/>
              <a:t>Opfølgning</a:t>
            </a:r>
          </a:p>
          <a:p>
            <a:pPr marL="0" indent="0">
              <a:buNone/>
            </a:pPr>
            <a:r>
              <a:rPr lang="da-DK" sz="1600" dirty="0" smtClean="0"/>
              <a:t>Indledning</a:t>
            </a:r>
          </a:p>
          <a:p>
            <a:pPr marL="0" indent="0">
              <a:buNone/>
            </a:pPr>
            <a:r>
              <a:rPr lang="da-DK" sz="1600" dirty="0" smtClean="0"/>
              <a:t>Alternative Varemærke-startegier</a:t>
            </a:r>
          </a:p>
          <a:p>
            <a:pPr marL="0" indent="0">
              <a:buNone/>
            </a:pPr>
            <a:r>
              <a:rPr lang="da-DK" sz="1600" dirty="0" err="1" smtClean="0">
                <a:solidFill>
                  <a:srgbClr val="FF0000"/>
                </a:solidFill>
              </a:rPr>
              <a:t>Corporate</a:t>
            </a:r>
            <a:r>
              <a:rPr lang="da-DK" sz="1600" dirty="0" smtClean="0">
                <a:solidFill>
                  <a:srgbClr val="FF0000"/>
                </a:solidFill>
              </a:rPr>
              <a:t> branding</a:t>
            </a:r>
          </a:p>
          <a:p>
            <a:pPr marL="0" indent="0">
              <a:buNone/>
            </a:pPr>
            <a:r>
              <a:rPr lang="da-DK" sz="1600" dirty="0" smtClean="0">
                <a:solidFill>
                  <a:srgbClr val="FF0000"/>
                </a:solidFill>
              </a:rPr>
              <a:t>Relevansmodellen</a:t>
            </a:r>
          </a:p>
          <a:p>
            <a:pPr marL="0" indent="0">
              <a:buNone/>
            </a:pPr>
            <a:r>
              <a:rPr lang="da-DK" sz="1600" dirty="0" smtClean="0"/>
              <a:t>Opbygning </a:t>
            </a:r>
            <a:r>
              <a:rPr lang="da-DK" sz="1600" dirty="0"/>
              <a:t>af </a:t>
            </a:r>
            <a:r>
              <a:rPr lang="da-DK" sz="1600" dirty="0" smtClean="0"/>
              <a:t>varemærker</a:t>
            </a:r>
          </a:p>
          <a:p>
            <a:pPr marL="0" indent="0">
              <a:buNone/>
            </a:pPr>
            <a:r>
              <a:rPr lang="da-DK" sz="1600" dirty="0" smtClean="0"/>
              <a:t>- eksternt</a:t>
            </a:r>
          </a:p>
          <a:p>
            <a:pPr marL="0" indent="0">
              <a:buNone/>
            </a:pPr>
            <a:r>
              <a:rPr lang="da-DK" sz="1600" dirty="0" smtClean="0"/>
              <a:t>- internt</a:t>
            </a:r>
            <a:endParaRPr lang="da-DK" sz="1600" dirty="0"/>
          </a:p>
          <a:p>
            <a:pPr marL="0" indent="0" fontAlgn="t">
              <a:buNone/>
            </a:pPr>
            <a:r>
              <a:rPr lang="da-DK" sz="1600" dirty="0" smtClean="0"/>
              <a:t>Opgaver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382615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835696" y="116632"/>
            <a:ext cx="7128792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 smtClean="0"/>
              <a:t>Kommentér følgende udsagn: </a:t>
            </a:r>
          </a:p>
          <a:p>
            <a:pPr marL="0" indent="0">
              <a:buNone/>
            </a:pPr>
            <a:r>
              <a:rPr lang="da-DK" sz="2400" dirty="0" smtClean="0"/>
              <a:t>”Forbrugeren ved, hvad både Volvo og Bang &amp; Olufsen står for”</a:t>
            </a:r>
          </a:p>
          <a:p>
            <a:r>
              <a:rPr lang="da-DK" sz="2400" dirty="0" smtClean="0"/>
              <a:t>Kommer an på kundesegment</a:t>
            </a:r>
          </a:p>
          <a:p>
            <a:r>
              <a:rPr lang="da-DK" sz="2400" dirty="0"/>
              <a:t>Kommer an på </a:t>
            </a:r>
            <a:r>
              <a:rPr lang="da-DK" sz="2400" dirty="0" smtClean="0"/>
              <a:t>markedet</a:t>
            </a:r>
            <a:endParaRPr lang="da-DK" sz="2400" dirty="0"/>
          </a:p>
          <a:p>
            <a:pPr marL="0" indent="0">
              <a:buNone/>
            </a:pPr>
            <a:endParaRPr lang="da-DK" sz="2400" dirty="0" smtClean="0"/>
          </a:p>
          <a:p>
            <a:endParaRPr lang="da-DK" sz="2400" dirty="0"/>
          </a:p>
          <a:p>
            <a:pPr marL="0" indent="0">
              <a:buNone/>
            </a:pPr>
            <a:endParaRPr lang="da-DK" sz="2400" dirty="0" smtClean="0"/>
          </a:p>
          <a:p>
            <a:endParaRPr lang="da-DK" sz="2400" dirty="0" smtClean="0"/>
          </a:p>
          <a:p>
            <a:endParaRPr lang="da-DK" sz="2400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EC49-08F3-4DF8-B630-F239D8EC8984}" type="datetime1">
              <a:rPr lang="da-DK" smtClean="0"/>
              <a:t>18-03-2019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TmK 19.7 Branding i kommunikationssamfundet</a:t>
            </a:r>
            <a:endParaRPr lang="da-DK" dirty="0"/>
          </a:p>
        </p:txBody>
      </p:sp>
      <p:sp>
        <p:nvSpPr>
          <p:cNvPr id="7" name="Pladsholder til indhold 1"/>
          <p:cNvSpPr txBox="1">
            <a:spLocks/>
          </p:cNvSpPr>
          <p:nvPr/>
        </p:nvSpPr>
        <p:spPr>
          <a:xfrm>
            <a:off x="-36512" y="1628800"/>
            <a:ext cx="1800200" cy="32107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600" dirty="0" smtClean="0"/>
              <a:t>Opfølgning</a:t>
            </a:r>
          </a:p>
          <a:p>
            <a:pPr marL="0" indent="0">
              <a:buNone/>
            </a:pPr>
            <a:r>
              <a:rPr lang="da-DK" sz="1600" dirty="0" smtClean="0"/>
              <a:t>Indledning</a:t>
            </a:r>
          </a:p>
          <a:p>
            <a:pPr marL="0" indent="0">
              <a:buNone/>
            </a:pPr>
            <a:r>
              <a:rPr lang="da-DK" sz="1600" dirty="0" smtClean="0"/>
              <a:t>Alternative Varemærke-startegier</a:t>
            </a:r>
          </a:p>
          <a:p>
            <a:pPr marL="0" indent="0">
              <a:buNone/>
            </a:pPr>
            <a:r>
              <a:rPr lang="da-DK" sz="1600" dirty="0" err="1" smtClean="0">
                <a:solidFill>
                  <a:srgbClr val="FF0000"/>
                </a:solidFill>
              </a:rPr>
              <a:t>Corporate</a:t>
            </a:r>
            <a:r>
              <a:rPr lang="da-DK" sz="1600" dirty="0" smtClean="0">
                <a:solidFill>
                  <a:srgbClr val="FF0000"/>
                </a:solidFill>
              </a:rPr>
              <a:t> branding</a:t>
            </a:r>
          </a:p>
          <a:p>
            <a:pPr marL="0" indent="0">
              <a:buNone/>
            </a:pPr>
            <a:r>
              <a:rPr lang="da-DK" sz="1600" dirty="0" smtClean="0">
                <a:solidFill>
                  <a:srgbClr val="FF0000"/>
                </a:solidFill>
              </a:rPr>
              <a:t>Relevansmodellen</a:t>
            </a:r>
          </a:p>
          <a:p>
            <a:pPr marL="0" indent="0">
              <a:buNone/>
            </a:pPr>
            <a:r>
              <a:rPr lang="da-DK" sz="1600" dirty="0" smtClean="0"/>
              <a:t>Opbygning </a:t>
            </a:r>
            <a:r>
              <a:rPr lang="da-DK" sz="1600" dirty="0"/>
              <a:t>af </a:t>
            </a:r>
            <a:r>
              <a:rPr lang="da-DK" sz="1600" dirty="0" smtClean="0"/>
              <a:t>varemærker</a:t>
            </a:r>
          </a:p>
          <a:p>
            <a:pPr marL="0" indent="0">
              <a:buNone/>
            </a:pPr>
            <a:r>
              <a:rPr lang="da-DK" sz="1600" dirty="0" smtClean="0"/>
              <a:t>- eksternt</a:t>
            </a:r>
          </a:p>
          <a:p>
            <a:pPr marL="0" indent="0">
              <a:buNone/>
            </a:pPr>
            <a:r>
              <a:rPr lang="da-DK" sz="1600" dirty="0" smtClean="0"/>
              <a:t>- internt</a:t>
            </a:r>
            <a:endParaRPr lang="da-DK" sz="1600" dirty="0"/>
          </a:p>
          <a:p>
            <a:pPr marL="0" indent="0" fontAlgn="t">
              <a:buNone/>
            </a:pPr>
            <a:r>
              <a:rPr lang="da-DK" sz="1600" dirty="0" smtClean="0"/>
              <a:t>Opgaver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159299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63688" y="116632"/>
            <a:ext cx="7200800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 smtClean="0"/>
              <a:t>Skitsér i hovedtræk de interne og eksterne perspektiver ved opbygning af varemærker</a:t>
            </a:r>
          </a:p>
          <a:p>
            <a:pPr marL="0" indent="0">
              <a:buNone/>
            </a:pPr>
            <a:endParaRPr lang="da-DK" sz="2400" dirty="0" smtClean="0"/>
          </a:p>
          <a:p>
            <a:pPr marL="0" indent="0">
              <a:buNone/>
            </a:pPr>
            <a:r>
              <a:rPr lang="da-DK" sz="2400" dirty="0" smtClean="0"/>
              <a:t>Intern perspektiv</a:t>
            </a:r>
            <a:r>
              <a:rPr lang="da-DK" sz="2400" dirty="0"/>
              <a:t>; </a:t>
            </a:r>
            <a:r>
              <a:rPr lang="da-DK" sz="2400" dirty="0" smtClean="0"/>
              <a:t>Intern kommunikation, MVV, (personale)politikker</a:t>
            </a:r>
            <a:r>
              <a:rPr lang="da-DK" sz="2400" dirty="0"/>
              <a:t>, ‘</a:t>
            </a:r>
            <a:r>
              <a:rPr lang="da-DK" sz="2400" dirty="0" err="1"/>
              <a:t>Behavior</a:t>
            </a:r>
            <a:r>
              <a:rPr lang="da-DK" sz="2400" dirty="0"/>
              <a:t> </a:t>
            </a:r>
            <a:r>
              <a:rPr lang="da-DK" sz="2400" dirty="0" err="1"/>
              <a:t>before</a:t>
            </a:r>
            <a:r>
              <a:rPr lang="da-DK" sz="2400" dirty="0"/>
              <a:t> branding</a:t>
            </a:r>
            <a:r>
              <a:rPr lang="da-DK" sz="2400" dirty="0" smtClean="0"/>
              <a:t>’, </a:t>
            </a:r>
            <a:r>
              <a:rPr lang="da-DK" sz="2400" dirty="0" err="1" smtClean="0"/>
              <a:t>employee</a:t>
            </a:r>
            <a:r>
              <a:rPr lang="da-DK" sz="2400" dirty="0" smtClean="0"/>
              <a:t> branding, ‘People’ i </a:t>
            </a:r>
            <a:r>
              <a:rPr lang="da-DK" sz="2400" smtClean="0"/>
              <a:t>de 7P, m.v</a:t>
            </a:r>
            <a:r>
              <a:rPr lang="da-DK" sz="2400" dirty="0" smtClean="0"/>
              <a:t>.</a:t>
            </a:r>
          </a:p>
          <a:p>
            <a:pPr marL="0" indent="0">
              <a:buNone/>
            </a:pPr>
            <a:endParaRPr lang="da-DK" sz="2400" dirty="0" smtClean="0"/>
          </a:p>
          <a:p>
            <a:pPr marL="0" indent="0">
              <a:buNone/>
            </a:pPr>
            <a:r>
              <a:rPr lang="da-DK" sz="2400" dirty="0" smtClean="0"/>
              <a:t>Ekstern perspektiv; (Markeds)kommunikation</a:t>
            </a:r>
          </a:p>
          <a:p>
            <a:pPr marL="0" indent="0">
              <a:buNone/>
            </a:pPr>
            <a:endParaRPr lang="da-DK" sz="2400" dirty="0" smtClean="0"/>
          </a:p>
          <a:p>
            <a:pPr marL="0" indent="0">
              <a:buNone/>
            </a:pPr>
            <a:r>
              <a:rPr lang="da-DK" sz="2400" dirty="0" smtClean="0"/>
              <a:t>Der er en voksende opmærksomhed på interne kommunikation og de to perspektiver overlapper hinanden, se f.eks. MMV</a:t>
            </a:r>
          </a:p>
          <a:p>
            <a:pPr marL="0" indent="0">
              <a:buNone/>
            </a:pPr>
            <a:endParaRPr lang="da-DK" sz="2400" dirty="0" smtClean="0"/>
          </a:p>
          <a:p>
            <a:pPr marL="0" indent="0">
              <a:buNone/>
            </a:pPr>
            <a:r>
              <a:rPr lang="da-DK" sz="2400" i="1" dirty="0" smtClean="0"/>
              <a:t>Hvilken indflydelse har brancheimage og landets image for </a:t>
            </a:r>
            <a:r>
              <a:rPr lang="da-DK" sz="2400" i="1" dirty="0"/>
              <a:t>dit </a:t>
            </a:r>
            <a:r>
              <a:rPr lang="da-DK" sz="2400" i="1" dirty="0" smtClean="0"/>
              <a:t>eksamensemne? Kan der gøres noget ved det?</a:t>
            </a:r>
          </a:p>
          <a:p>
            <a:endParaRPr lang="da-DK" sz="2400" dirty="0"/>
          </a:p>
          <a:p>
            <a:pPr marL="0" indent="0">
              <a:buNone/>
            </a:pPr>
            <a:endParaRPr lang="da-DK" sz="2400" dirty="0" smtClean="0"/>
          </a:p>
          <a:p>
            <a:endParaRPr lang="da-DK" sz="2400" dirty="0" smtClean="0"/>
          </a:p>
          <a:p>
            <a:endParaRPr lang="da-DK" sz="2400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F54E-0607-4A7B-B242-E14BBC619E37}" type="datetime1">
              <a:rPr lang="da-DK" smtClean="0"/>
              <a:t>18-03-2019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TmK 19.7 Branding i kommunikationssamfundet</a:t>
            </a:r>
            <a:endParaRPr lang="da-DK" dirty="0"/>
          </a:p>
        </p:txBody>
      </p:sp>
      <p:sp>
        <p:nvSpPr>
          <p:cNvPr id="6" name="Pladsholder til indhold 1"/>
          <p:cNvSpPr txBox="1">
            <a:spLocks/>
          </p:cNvSpPr>
          <p:nvPr/>
        </p:nvSpPr>
        <p:spPr>
          <a:xfrm>
            <a:off x="-36512" y="1628800"/>
            <a:ext cx="1800200" cy="32107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600" dirty="0" smtClean="0"/>
              <a:t>Opfølgning</a:t>
            </a:r>
          </a:p>
          <a:p>
            <a:pPr marL="0" indent="0">
              <a:buNone/>
            </a:pPr>
            <a:r>
              <a:rPr lang="da-DK" sz="1600" dirty="0" smtClean="0"/>
              <a:t>Indledning</a:t>
            </a:r>
          </a:p>
          <a:p>
            <a:pPr marL="0" indent="0">
              <a:buNone/>
            </a:pPr>
            <a:r>
              <a:rPr lang="da-DK" sz="1600" dirty="0" smtClean="0"/>
              <a:t>Alternative Varemærke-startegier</a:t>
            </a:r>
          </a:p>
          <a:p>
            <a:pPr marL="0" indent="0">
              <a:buNone/>
            </a:pPr>
            <a:r>
              <a:rPr lang="da-DK" sz="1600" dirty="0" err="1" smtClean="0"/>
              <a:t>Corporate</a:t>
            </a:r>
            <a:r>
              <a:rPr lang="da-DK" sz="1600" dirty="0" smtClean="0"/>
              <a:t> branding</a:t>
            </a:r>
          </a:p>
          <a:p>
            <a:pPr marL="0" indent="0">
              <a:buNone/>
            </a:pPr>
            <a:r>
              <a:rPr lang="da-DK" sz="1600" dirty="0" smtClean="0"/>
              <a:t>Relevansmodellen</a:t>
            </a:r>
          </a:p>
          <a:p>
            <a:pPr marL="0" indent="0">
              <a:buNone/>
            </a:pPr>
            <a:r>
              <a:rPr lang="da-DK" sz="1600" dirty="0" smtClean="0">
                <a:solidFill>
                  <a:srgbClr val="FF0000"/>
                </a:solidFill>
              </a:rPr>
              <a:t>Opbygning </a:t>
            </a:r>
            <a:r>
              <a:rPr lang="da-DK" sz="1600" dirty="0">
                <a:solidFill>
                  <a:srgbClr val="FF0000"/>
                </a:solidFill>
              </a:rPr>
              <a:t>af </a:t>
            </a:r>
            <a:r>
              <a:rPr lang="da-DK" sz="1600" dirty="0" smtClean="0">
                <a:solidFill>
                  <a:srgbClr val="FF0000"/>
                </a:solidFill>
              </a:rPr>
              <a:t>varemærker</a:t>
            </a:r>
          </a:p>
          <a:p>
            <a:pPr marL="0" indent="0">
              <a:buNone/>
            </a:pPr>
            <a:r>
              <a:rPr lang="da-DK" sz="1600" dirty="0" smtClean="0">
                <a:solidFill>
                  <a:srgbClr val="FF0000"/>
                </a:solidFill>
              </a:rPr>
              <a:t>- eksternt</a:t>
            </a:r>
          </a:p>
          <a:p>
            <a:pPr marL="0" indent="0">
              <a:buNone/>
            </a:pPr>
            <a:r>
              <a:rPr lang="da-DK" sz="1600" dirty="0" smtClean="0">
                <a:solidFill>
                  <a:srgbClr val="FF0000"/>
                </a:solidFill>
              </a:rPr>
              <a:t>- internt</a:t>
            </a:r>
            <a:endParaRPr lang="da-DK" sz="1600" dirty="0">
              <a:solidFill>
                <a:srgbClr val="FF0000"/>
              </a:solidFill>
            </a:endParaRPr>
          </a:p>
          <a:p>
            <a:pPr marL="0" indent="0" fontAlgn="t">
              <a:buNone/>
            </a:pPr>
            <a:r>
              <a:rPr lang="da-DK" sz="1600" dirty="0" smtClean="0"/>
              <a:t>Opgaver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169395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907704" y="1268760"/>
            <a:ext cx="7056784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i="1" dirty="0" smtClean="0"/>
              <a:t>Hvilken betydning har kommunikationssamfundet for </a:t>
            </a:r>
            <a:r>
              <a:rPr lang="da-DK" sz="2400" i="1" dirty="0"/>
              <a:t>dit </a:t>
            </a:r>
            <a:r>
              <a:rPr lang="da-DK" sz="2400" i="1" dirty="0" smtClean="0"/>
              <a:t>eksamensemne?</a:t>
            </a:r>
          </a:p>
          <a:p>
            <a:pPr marL="0" indent="0">
              <a:buNone/>
            </a:pPr>
            <a:endParaRPr lang="da-DK" sz="2400" dirty="0" smtClean="0"/>
          </a:p>
          <a:p>
            <a:pPr marL="0" indent="0">
              <a:buNone/>
            </a:pPr>
            <a:r>
              <a:rPr lang="da-DK" sz="2400" i="1" dirty="0"/>
              <a:t>Skitsér dit eksamensemnes omdømme i dens forskellige interessentgrupper og eller markedssegmenter. Skal der rettes op på noget? Hvordan?</a:t>
            </a:r>
          </a:p>
          <a:p>
            <a:pPr marL="0" indent="0">
              <a:buNone/>
            </a:pPr>
            <a:endParaRPr lang="da-DK" sz="2400" dirty="0" smtClean="0"/>
          </a:p>
          <a:p>
            <a:pPr marL="0" indent="0">
              <a:buNone/>
            </a:pPr>
            <a:r>
              <a:rPr lang="da-DK" sz="2400" i="1" dirty="0"/>
              <a:t>Hvilken indflydelse har brancheimage og landets image for dit eksamensemne? Kan der gøres noget ved det?</a:t>
            </a:r>
          </a:p>
          <a:p>
            <a:pPr marL="0" indent="0">
              <a:buNone/>
            </a:pPr>
            <a:endParaRPr lang="da-DK" sz="2400" dirty="0" smtClean="0"/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endParaRPr lang="da-DK" sz="2400" dirty="0" smtClean="0"/>
          </a:p>
          <a:p>
            <a:endParaRPr lang="da-DK" sz="2400" dirty="0" smtClean="0"/>
          </a:p>
          <a:p>
            <a:endParaRPr lang="da-DK" sz="2400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A5138-1DD5-486D-8A86-F8AA56E013B7}" type="datetime1">
              <a:rPr lang="da-DK" smtClean="0"/>
              <a:t>18-03-2019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TmK 19.7 Branding i kommunikationssamfundet</a:t>
            </a:r>
            <a:endParaRPr lang="da-DK" dirty="0"/>
          </a:p>
        </p:txBody>
      </p:sp>
      <p:sp>
        <p:nvSpPr>
          <p:cNvPr id="6" name="Pladsholder til indhold 1"/>
          <p:cNvSpPr txBox="1">
            <a:spLocks/>
          </p:cNvSpPr>
          <p:nvPr/>
        </p:nvSpPr>
        <p:spPr>
          <a:xfrm>
            <a:off x="-36512" y="1628800"/>
            <a:ext cx="1800200" cy="32107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600" dirty="0" smtClean="0"/>
              <a:t>Opfølgning</a:t>
            </a:r>
          </a:p>
          <a:p>
            <a:pPr marL="0" indent="0">
              <a:buNone/>
            </a:pPr>
            <a:r>
              <a:rPr lang="da-DK" sz="1600" dirty="0" smtClean="0"/>
              <a:t>Indledning</a:t>
            </a:r>
          </a:p>
          <a:p>
            <a:pPr marL="0" indent="0">
              <a:buNone/>
            </a:pPr>
            <a:r>
              <a:rPr lang="da-DK" sz="1600" dirty="0" smtClean="0"/>
              <a:t>Alternative Varemærke-startegier</a:t>
            </a:r>
          </a:p>
          <a:p>
            <a:pPr marL="0" indent="0">
              <a:buNone/>
            </a:pPr>
            <a:r>
              <a:rPr lang="da-DK" sz="1600" dirty="0" err="1" smtClean="0"/>
              <a:t>Corporate</a:t>
            </a:r>
            <a:r>
              <a:rPr lang="da-DK" sz="1600" dirty="0" smtClean="0"/>
              <a:t> branding</a:t>
            </a:r>
          </a:p>
          <a:p>
            <a:pPr marL="0" indent="0">
              <a:buNone/>
            </a:pPr>
            <a:r>
              <a:rPr lang="da-DK" sz="1600" dirty="0" smtClean="0"/>
              <a:t>Relevansmodellen</a:t>
            </a:r>
          </a:p>
          <a:p>
            <a:pPr marL="0" indent="0">
              <a:buNone/>
            </a:pPr>
            <a:r>
              <a:rPr lang="da-DK" sz="1600" dirty="0" smtClean="0"/>
              <a:t>Opbygning </a:t>
            </a:r>
            <a:r>
              <a:rPr lang="da-DK" sz="1600" dirty="0"/>
              <a:t>af </a:t>
            </a:r>
            <a:r>
              <a:rPr lang="da-DK" sz="1600" dirty="0" smtClean="0"/>
              <a:t>varemærker</a:t>
            </a:r>
          </a:p>
          <a:p>
            <a:pPr marL="0" indent="0">
              <a:buNone/>
            </a:pPr>
            <a:r>
              <a:rPr lang="da-DK" sz="1600" dirty="0" smtClean="0"/>
              <a:t>- eksternt</a:t>
            </a:r>
          </a:p>
          <a:p>
            <a:pPr marL="0" indent="0">
              <a:buNone/>
            </a:pPr>
            <a:r>
              <a:rPr lang="da-DK" sz="1600" dirty="0" smtClean="0"/>
              <a:t>- internt</a:t>
            </a:r>
            <a:endParaRPr lang="da-DK" sz="1600" dirty="0"/>
          </a:p>
          <a:p>
            <a:pPr marL="0" indent="0" fontAlgn="t">
              <a:buNone/>
            </a:pPr>
            <a:r>
              <a:rPr lang="da-DK" sz="1600" dirty="0" smtClean="0">
                <a:solidFill>
                  <a:srgbClr val="FF0000"/>
                </a:solidFill>
              </a:rPr>
              <a:t>Opgaver</a:t>
            </a:r>
            <a:endParaRPr lang="da-DK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57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922512" y="476672"/>
            <a:ext cx="7221488" cy="56780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sz="2400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5145-C10E-4FFE-B680-4E8D85E0B3FF}" type="datetime1">
              <a:rPr lang="da-DK" smtClean="0"/>
              <a:t>18-03-2019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TmK 19.7 Branding i kommunikationssamfundet</a:t>
            </a:r>
            <a:endParaRPr lang="da-DK"/>
          </a:p>
        </p:txBody>
      </p:sp>
      <p:sp>
        <p:nvSpPr>
          <p:cNvPr id="9" name="Pladsholder til indhold 1"/>
          <p:cNvSpPr txBox="1">
            <a:spLocks/>
          </p:cNvSpPr>
          <p:nvPr/>
        </p:nvSpPr>
        <p:spPr>
          <a:xfrm>
            <a:off x="-36512" y="1628800"/>
            <a:ext cx="1800200" cy="32107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600" dirty="0" smtClean="0">
                <a:solidFill>
                  <a:srgbClr val="FF0000"/>
                </a:solidFill>
              </a:rPr>
              <a:t>Opfølgning</a:t>
            </a:r>
          </a:p>
          <a:p>
            <a:pPr marL="0" indent="0">
              <a:buNone/>
            </a:pPr>
            <a:r>
              <a:rPr lang="da-DK" sz="1600" dirty="0" smtClean="0"/>
              <a:t>Indledning</a:t>
            </a:r>
          </a:p>
          <a:p>
            <a:pPr marL="0" indent="0">
              <a:buNone/>
            </a:pPr>
            <a:r>
              <a:rPr lang="da-DK" sz="1600" dirty="0" smtClean="0"/>
              <a:t>Alternative Varemærke-startegier</a:t>
            </a:r>
          </a:p>
          <a:p>
            <a:pPr marL="0" indent="0">
              <a:buNone/>
            </a:pPr>
            <a:r>
              <a:rPr lang="da-DK" sz="1600" dirty="0" err="1" smtClean="0"/>
              <a:t>Corporate</a:t>
            </a:r>
            <a:r>
              <a:rPr lang="da-DK" sz="1600" dirty="0" smtClean="0"/>
              <a:t> branding</a:t>
            </a:r>
          </a:p>
          <a:p>
            <a:pPr marL="0" indent="0">
              <a:buNone/>
            </a:pPr>
            <a:r>
              <a:rPr lang="da-DK" sz="1600" dirty="0" smtClean="0"/>
              <a:t>Relevansmodellen</a:t>
            </a:r>
          </a:p>
          <a:p>
            <a:pPr marL="0" indent="0">
              <a:buNone/>
            </a:pPr>
            <a:r>
              <a:rPr lang="da-DK" sz="1600" dirty="0" smtClean="0"/>
              <a:t>Opbygning </a:t>
            </a:r>
            <a:r>
              <a:rPr lang="da-DK" sz="1600" dirty="0"/>
              <a:t>af </a:t>
            </a:r>
            <a:r>
              <a:rPr lang="da-DK" sz="1600" dirty="0" smtClean="0"/>
              <a:t>varemærker</a:t>
            </a:r>
          </a:p>
          <a:p>
            <a:pPr marL="0" indent="0">
              <a:buNone/>
            </a:pPr>
            <a:r>
              <a:rPr lang="da-DK" sz="1600" dirty="0" smtClean="0"/>
              <a:t>- eksternt</a:t>
            </a:r>
          </a:p>
          <a:p>
            <a:pPr marL="0" indent="0">
              <a:buNone/>
            </a:pPr>
            <a:r>
              <a:rPr lang="da-DK" sz="1600" dirty="0" smtClean="0"/>
              <a:t>- internt</a:t>
            </a:r>
            <a:endParaRPr lang="da-DK" sz="1600" dirty="0"/>
          </a:p>
          <a:p>
            <a:pPr marL="0" indent="0" fontAlgn="t">
              <a:buNone/>
            </a:pPr>
            <a:r>
              <a:rPr lang="da-DK" sz="1600" dirty="0" smtClean="0"/>
              <a:t>Opgaver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152041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63688" y="116632"/>
            <a:ext cx="7200800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 smtClean="0"/>
              <a:t>Kommentér følgende udsagn: </a:t>
            </a:r>
          </a:p>
          <a:p>
            <a:pPr marL="0" indent="0">
              <a:buNone/>
            </a:pPr>
            <a:r>
              <a:rPr lang="da-DK" sz="2400" dirty="0" smtClean="0"/>
              <a:t>”…man kan oftest ikke løse problemet ved blot at udvide reklamebudgettet og dermed, hvor ofte man har råd til at eksponere målgruppen for reklamen.”</a:t>
            </a:r>
          </a:p>
          <a:p>
            <a:r>
              <a:rPr lang="da-DK" sz="2400" dirty="0" smtClean="0"/>
              <a:t>Reklamebudgettet bruges ikke udelukkende til det første A i AIDAE modellen…</a:t>
            </a:r>
            <a:endParaRPr lang="da-DK" sz="2400" dirty="0"/>
          </a:p>
          <a:p>
            <a:pPr marL="0" indent="0">
              <a:buNone/>
            </a:pPr>
            <a:endParaRPr lang="da-DK" sz="2400" dirty="0" smtClean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BC1D-B51B-486A-90E5-1A4F92CB49EF}" type="datetime1">
              <a:rPr lang="da-DK" smtClean="0"/>
              <a:t>18-03-2019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TmK 19.7 Branding i kommunikationssamfundet</a:t>
            </a:r>
            <a:endParaRPr lang="da-DK" dirty="0"/>
          </a:p>
        </p:txBody>
      </p:sp>
      <p:sp>
        <p:nvSpPr>
          <p:cNvPr id="6" name="Pladsholder til indhold 1"/>
          <p:cNvSpPr txBox="1">
            <a:spLocks/>
          </p:cNvSpPr>
          <p:nvPr/>
        </p:nvSpPr>
        <p:spPr>
          <a:xfrm>
            <a:off x="-36512" y="1628800"/>
            <a:ext cx="1800200" cy="32107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600" dirty="0" smtClean="0"/>
              <a:t>Opfølgning</a:t>
            </a:r>
          </a:p>
          <a:p>
            <a:pPr marL="0" indent="0">
              <a:buNone/>
            </a:pPr>
            <a:r>
              <a:rPr lang="da-DK" sz="1600" dirty="0" smtClean="0">
                <a:solidFill>
                  <a:srgbClr val="FF0000"/>
                </a:solidFill>
              </a:rPr>
              <a:t>Indledning</a:t>
            </a:r>
          </a:p>
          <a:p>
            <a:pPr marL="0" indent="0">
              <a:buNone/>
            </a:pPr>
            <a:r>
              <a:rPr lang="da-DK" sz="1600" dirty="0" smtClean="0"/>
              <a:t>Alternative Varemærke-startegier</a:t>
            </a:r>
          </a:p>
          <a:p>
            <a:pPr marL="0" indent="0">
              <a:buNone/>
            </a:pPr>
            <a:r>
              <a:rPr lang="da-DK" sz="1600" dirty="0" err="1" smtClean="0"/>
              <a:t>Corporate</a:t>
            </a:r>
            <a:r>
              <a:rPr lang="da-DK" sz="1600" dirty="0" smtClean="0"/>
              <a:t> branding</a:t>
            </a:r>
          </a:p>
          <a:p>
            <a:pPr marL="0" indent="0">
              <a:buNone/>
            </a:pPr>
            <a:r>
              <a:rPr lang="da-DK" sz="1600" dirty="0" smtClean="0"/>
              <a:t>Relevansmodellen</a:t>
            </a:r>
          </a:p>
          <a:p>
            <a:pPr marL="0" indent="0">
              <a:buNone/>
            </a:pPr>
            <a:r>
              <a:rPr lang="da-DK" sz="1600" dirty="0" smtClean="0"/>
              <a:t>Opbygning </a:t>
            </a:r>
            <a:r>
              <a:rPr lang="da-DK" sz="1600" dirty="0"/>
              <a:t>af </a:t>
            </a:r>
            <a:r>
              <a:rPr lang="da-DK" sz="1600" dirty="0" smtClean="0"/>
              <a:t>varemærker</a:t>
            </a:r>
          </a:p>
          <a:p>
            <a:pPr marL="0" indent="0">
              <a:buNone/>
            </a:pPr>
            <a:r>
              <a:rPr lang="da-DK" sz="1600" dirty="0" smtClean="0"/>
              <a:t>- eksternt</a:t>
            </a:r>
          </a:p>
          <a:p>
            <a:pPr marL="0" indent="0">
              <a:buNone/>
            </a:pPr>
            <a:r>
              <a:rPr lang="da-DK" sz="1600" dirty="0" smtClean="0"/>
              <a:t>- internt</a:t>
            </a:r>
            <a:endParaRPr lang="da-DK" sz="1600" dirty="0"/>
          </a:p>
          <a:p>
            <a:pPr marL="0" indent="0" fontAlgn="t">
              <a:buNone/>
            </a:pPr>
            <a:r>
              <a:rPr lang="da-DK" sz="1600" dirty="0" smtClean="0"/>
              <a:t>Opgaver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156872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63688" y="116632"/>
            <a:ext cx="7200800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 smtClean="0"/>
              <a:t>Kommentér følgende udsagn: </a:t>
            </a:r>
          </a:p>
          <a:p>
            <a:pPr marL="0" indent="0">
              <a:buNone/>
            </a:pPr>
            <a:r>
              <a:rPr lang="da-DK" sz="2400" dirty="0" smtClean="0"/>
              <a:t>”…virksomheder kan ikke længere regne med at differentiere deres produkter og tjenester på en funktionel måde…”</a:t>
            </a:r>
          </a:p>
          <a:p>
            <a:r>
              <a:rPr lang="da-DK" sz="2400" dirty="0"/>
              <a:t>Der vil ofte være tale om en kombination at Funktion, Æstetik og Signalværdi, se også Designanalysens tre aspekter (DMTK s. 75-76) og Brand </a:t>
            </a:r>
            <a:r>
              <a:rPr lang="da-DK" sz="2400" dirty="0" err="1"/>
              <a:t>Essence</a:t>
            </a:r>
            <a:r>
              <a:rPr lang="da-DK" sz="2400" dirty="0"/>
              <a:t> modellen</a:t>
            </a:r>
          </a:p>
          <a:p>
            <a:pPr marL="0" indent="0">
              <a:buNone/>
            </a:pPr>
            <a:endParaRPr lang="da-DK" sz="2400" dirty="0" smtClean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5B7C-3EB3-4993-990F-77EE1CD1C87E}" type="datetime1">
              <a:rPr lang="da-DK" smtClean="0"/>
              <a:t>18-03-2019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TmK 19.7 Branding i kommunikationssamfundet</a:t>
            </a:r>
            <a:endParaRPr lang="da-DK" dirty="0"/>
          </a:p>
        </p:txBody>
      </p:sp>
      <p:sp>
        <p:nvSpPr>
          <p:cNvPr id="6" name="Pladsholder til indhold 1"/>
          <p:cNvSpPr txBox="1">
            <a:spLocks/>
          </p:cNvSpPr>
          <p:nvPr/>
        </p:nvSpPr>
        <p:spPr>
          <a:xfrm>
            <a:off x="-36512" y="1628800"/>
            <a:ext cx="1800200" cy="32107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600" dirty="0" smtClean="0"/>
              <a:t>Opfølgning</a:t>
            </a:r>
          </a:p>
          <a:p>
            <a:pPr marL="0" indent="0">
              <a:buNone/>
            </a:pPr>
            <a:r>
              <a:rPr lang="da-DK" sz="1600" dirty="0" smtClean="0">
                <a:solidFill>
                  <a:srgbClr val="FF0000"/>
                </a:solidFill>
              </a:rPr>
              <a:t>Indledning</a:t>
            </a:r>
          </a:p>
          <a:p>
            <a:pPr marL="0" indent="0">
              <a:buNone/>
            </a:pPr>
            <a:r>
              <a:rPr lang="da-DK" sz="1600" dirty="0" smtClean="0"/>
              <a:t>Alternative Varemærke-startegier</a:t>
            </a:r>
          </a:p>
          <a:p>
            <a:pPr marL="0" indent="0">
              <a:buNone/>
            </a:pPr>
            <a:r>
              <a:rPr lang="da-DK" sz="1600" dirty="0" err="1" smtClean="0"/>
              <a:t>Corporate</a:t>
            </a:r>
            <a:r>
              <a:rPr lang="da-DK" sz="1600" dirty="0" smtClean="0"/>
              <a:t> branding</a:t>
            </a:r>
          </a:p>
          <a:p>
            <a:pPr marL="0" indent="0">
              <a:buNone/>
            </a:pPr>
            <a:r>
              <a:rPr lang="da-DK" sz="1600" dirty="0" smtClean="0"/>
              <a:t>Relevansmodellen</a:t>
            </a:r>
          </a:p>
          <a:p>
            <a:pPr marL="0" indent="0">
              <a:buNone/>
            </a:pPr>
            <a:r>
              <a:rPr lang="da-DK" sz="1600" dirty="0" smtClean="0"/>
              <a:t>Opbygning </a:t>
            </a:r>
            <a:r>
              <a:rPr lang="da-DK" sz="1600" dirty="0"/>
              <a:t>af </a:t>
            </a:r>
            <a:r>
              <a:rPr lang="da-DK" sz="1600" dirty="0" smtClean="0"/>
              <a:t>varemærker</a:t>
            </a:r>
          </a:p>
          <a:p>
            <a:pPr marL="0" indent="0">
              <a:buNone/>
            </a:pPr>
            <a:r>
              <a:rPr lang="da-DK" sz="1600" dirty="0" smtClean="0"/>
              <a:t>- eksternt</a:t>
            </a:r>
          </a:p>
          <a:p>
            <a:pPr marL="0" indent="0">
              <a:buNone/>
            </a:pPr>
            <a:r>
              <a:rPr lang="da-DK" sz="1600" dirty="0" smtClean="0"/>
              <a:t>- internt</a:t>
            </a:r>
            <a:endParaRPr lang="da-DK" sz="1600" dirty="0"/>
          </a:p>
          <a:p>
            <a:pPr marL="0" indent="0" fontAlgn="t">
              <a:buNone/>
            </a:pPr>
            <a:r>
              <a:rPr lang="da-DK" sz="1600" dirty="0" smtClean="0"/>
              <a:t>Opgaver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119462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8657" r="18161" b="17766"/>
          <a:stretch/>
        </p:blipFill>
        <p:spPr bwMode="auto">
          <a:xfrm>
            <a:off x="-732290" y="44624"/>
            <a:ext cx="10504379" cy="644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ktangel 10"/>
          <p:cNvSpPr/>
          <p:nvPr/>
        </p:nvSpPr>
        <p:spPr>
          <a:xfrm>
            <a:off x="6588224" y="404664"/>
            <a:ext cx="225236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da-DK" b="1" dirty="0" smtClean="0"/>
              <a:t>Brand-</a:t>
            </a:r>
            <a:r>
              <a:rPr lang="da-DK" b="1" dirty="0" err="1" smtClean="0"/>
              <a:t>essence</a:t>
            </a:r>
            <a:r>
              <a:rPr lang="da-DK" b="1" dirty="0" smtClean="0"/>
              <a:t> modellen </a:t>
            </a:r>
            <a:r>
              <a:rPr lang="da-DK" dirty="0" smtClean="0"/>
              <a:t>(fra Lindberg; </a:t>
            </a:r>
            <a:r>
              <a:rPr lang="da-DK" dirty="0" err="1" smtClean="0"/>
              <a:t>Markeds-kommunikation</a:t>
            </a:r>
            <a:r>
              <a:rPr lang="da-DK" dirty="0" smtClean="0"/>
              <a:t>) sætter fokus på forbrugeren. </a:t>
            </a:r>
          </a:p>
          <a:p>
            <a:pPr>
              <a:buFontTx/>
              <a:buNone/>
            </a:pPr>
            <a:r>
              <a:rPr lang="da-DK" dirty="0" smtClean="0"/>
              <a:t>USP (Unique Selling Proposition) fokuserer på produktet</a:t>
            </a:r>
            <a:endParaRPr lang="en-US" dirty="0" smtClean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A790-2559-4C83-86B2-33730FCFF870}" type="datetime1">
              <a:rPr lang="da-DK" smtClean="0"/>
              <a:t>18-03-2019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TmK 19.7 Branding i kommunikationssamfundet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545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25DB-2982-4843-808D-766C1F69ADBE}" type="datetime1">
              <a:rPr lang="da-DK" smtClean="0"/>
              <a:t>18-03-2019</a:t>
            </a:fld>
            <a:endParaRPr lang="da-DK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1285860"/>
            <a:ext cx="6606476" cy="4357718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da-DK" sz="2400" dirty="0" smtClean="0">
                <a:latin typeface="Arial" pitchFamily="34" charset="0"/>
              </a:rPr>
              <a:t>(Fra DMTK 6,3)</a:t>
            </a:r>
          </a:p>
          <a:p>
            <a:pPr>
              <a:buFontTx/>
              <a:buNone/>
            </a:pPr>
            <a:r>
              <a:rPr lang="da-DK" sz="2400" dirty="0" smtClean="0">
                <a:latin typeface="Arial" pitchFamily="34" charset="0"/>
              </a:rPr>
              <a:t>Design </a:t>
            </a:r>
          </a:p>
          <a:p>
            <a:pPr>
              <a:buFontTx/>
              <a:buNone/>
            </a:pPr>
            <a:r>
              <a:rPr lang="da-DK" sz="2400" dirty="0" smtClean="0">
                <a:latin typeface="Arial" pitchFamily="34" charset="0"/>
              </a:rPr>
              <a:t>Det funktionelle aspekt: Tekniske, praktiske krav, såvel set fra brugerens som fra producentens side; ergonomi, sikkerhed, dimensioner, produktion, lagring, transport m.m. </a:t>
            </a:r>
            <a:r>
              <a:rPr lang="da-DK" sz="2400" i="1" dirty="0" smtClean="0">
                <a:latin typeface="Arial" pitchFamily="34" charset="0"/>
              </a:rPr>
              <a:t>Hvordan det virker</a:t>
            </a:r>
            <a:r>
              <a:rPr lang="da-DK" sz="2400" dirty="0" smtClean="0">
                <a:latin typeface="Arial" pitchFamily="34" charset="0"/>
              </a:rPr>
              <a:t>.</a:t>
            </a:r>
            <a:endParaRPr lang="en-US" sz="2400" dirty="0" smtClean="0">
              <a:latin typeface="Arial" pitchFamily="34" charset="0"/>
            </a:endParaRPr>
          </a:p>
          <a:p>
            <a:pPr>
              <a:buNone/>
            </a:pPr>
            <a:r>
              <a:rPr lang="en-US" sz="2400" dirty="0" err="1" smtClean="0">
                <a:latin typeface="Arial" pitchFamily="34" charset="0"/>
              </a:rPr>
              <a:t>Det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æstetiske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aspekt</a:t>
            </a:r>
            <a:r>
              <a:rPr lang="en-US" sz="2400" dirty="0" smtClean="0">
                <a:latin typeface="Arial" pitchFamily="34" charset="0"/>
              </a:rPr>
              <a:t>: </a:t>
            </a:r>
            <a:r>
              <a:rPr lang="en-US" sz="2400" dirty="0" err="1" smtClean="0">
                <a:latin typeface="Arial" pitchFamily="34" charset="0"/>
              </a:rPr>
              <a:t>Udseende</a:t>
            </a:r>
            <a:r>
              <a:rPr lang="en-US" sz="2400" dirty="0" smtClean="0">
                <a:latin typeface="Arial" pitchFamily="34" charset="0"/>
              </a:rPr>
              <a:t>. </a:t>
            </a:r>
            <a:r>
              <a:rPr lang="en-US" sz="2400" i="1" dirty="0" err="1" smtClean="0">
                <a:latin typeface="Arial" pitchFamily="34" charset="0"/>
              </a:rPr>
              <a:t>Hvordan</a:t>
            </a:r>
            <a:r>
              <a:rPr lang="en-US" sz="2400" i="1" dirty="0" smtClean="0">
                <a:latin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</a:rPr>
              <a:t>det</a:t>
            </a:r>
            <a:r>
              <a:rPr lang="en-US" sz="2400" i="1" dirty="0" smtClean="0">
                <a:latin typeface="Arial" pitchFamily="34" charset="0"/>
              </a:rPr>
              <a:t> ser </a:t>
            </a:r>
            <a:r>
              <a:rPr lang="en-US" sz="2400" i="1" dirty="0" err="1" smtClean="0">
                <a:latin typeface="Arial" pitchFamily="34" charset="0"/>
              </a:rPr>
              <a:t>ud</a:t>
            </a:r>
            <a:r>
              <a:rPr lang="en-US" sz="2400" dirty="0" smtClean="0">
                <a:latin typeface="Arial" pitchFamily="34" charset="0"/>
              </a:rPr>
              <a:t>.</a:t>
            </a:r>
          </a:p>
          <a:p>
            <a:pPr>
              <a:buNone/>
            </a:pPr>
            <a:r>
              <a:rPr lang="da-DK" sz="2400" dirty="0" smtClean="0">
                <a:latin typeface="Arial" pitchFamily="34" charset="0"/>
              </a:rPr>
              <a:t>Det symbolske aspekt (signalværdien): Historien. </a:t>
            </a:r>
            <a:r>
              <a:rPr lang="da-DK" sz="2400" i="1" dirty="0" smtClean="0">
                <a:latin typeface="Arial" pitchFamily="34" charset="0"/>
              </a:rPr>
              <a:t>Hvad det fortæller</a:t>
            </a:r>
            <a:r>
              <a:rPr lang="da-DK" sz="2400" dirty="0" smtClean="0">
                <a:latin typeface="Arial" pitchFamily="34" charset="0"/>
              </a:rPr>
              <a:t>.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TmK 19.7 Branding i kommunikationssamfundet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3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56992" y="-2268297"/>
            <a:ext cx="18459869" cy="11097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boks 2"/>
          <p:cNvSpPr txBox="1"/>
          <p:nvPr/>
        </p:nvSpPr>
        <p:spPr>
          <a:xfrm>
            <a:off x="-3605" y="2178618"/>
            <a:ext cx="2686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FF0000"/>
                </a:solidFill>
              </a:rPr>
              <a:t>Det funktionelle aspekt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26701" y="4470100"/>
            <a:ext cx="2412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Det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æstetiske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aspekt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5" name="Tekstboks 4"/>
          <p:cNvSpPr txBox="1"/>
          <p:nvPr/>
        </p:nvSpPr>
        <p:spPr>
          <a:xfrm>
            <a:off x="26701" y="5828960"/>
            <a:ext cx="2511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FF0000"/>
                </a:solidFill>
              </a:rPr>
              <a:t>Det symbolske aspekt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6" name="Tekstboks 5"/>
          <p:cNvSpPr txBox="1"/>
          <p:nvPr/>
        </p:nvSpPr>
        <p:spPr>
          <a:xfrm>
            <a:off x="364147" y="965650"/>
            <a:ext cx="1917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FF0000"/>
                </a:solidFill>
                <a:cs typeface="Arial" pitchFamily="34" charset="0"/>
              </a:rPr>
              <a:t>Designaspekter</a:t>
            </a:r>
            <a:r>
              <a:rPr lang="da-DK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da-DK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kstboks 6"/>
          <p:cNvSpPr txBox="1"/>
          <p:nvPr/>
        </p:nvSpPr>
        <p:spPr>
          <a:xfrm>
            <a:off x="4499992" y="1023330"/>
            <a:ext cx="2720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00B0F0"/>
                </a:solidFill>
              </a:rPr>
              <a:t>(Beviser, dokumentation)</a:t>
            </a:r>
            <a:endParaRPr lang="da-DK" dirty="0">
              <a:solidFill>
                <a:srgbClr val="00B0F0"/>
              </a:solidFill>
            </a:endParaRPr>
          </a:p>
        </p:txBody>
      </p:sp>
      <p:sp>
        <p:nvSpPr>
          <p:cNvPr id="8" name="Tekstboks 7"/>
          <p:cNvSpPr txBox="1"/>
          <p:nvPr/>
        </p:nvSpPr>
        <p:spPr>
          <a:xfrm>
            <a:off x="6430572" y="2490546"/>
            <a:ext cx="2114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00B0F0"/>
                </a:solidFill>
                <a:cs typeface="Arial" pitchFamily="34" charset="0"/>
              </a:rPr>
              <a:t>(Markedsposition)</a:t>
            </a:r>
            <a:endParaRPr lang="da-DK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9" name="Tekstboks 8"/>
          <p:cNvSpPr txBox="1"/>
          <p:nvPr/>
        </p:nvSpPr>
        <p:spPr>
          <a:xfrm>
            <a:off x="6339948" y="4581128"/>
            <a:ext cx="1906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00B0F0"/>
                </a:solidFill>
                <a:cs typeface="Arial" pitchFamily="34" charset="0"/>
              </a:rPr>
              <a:t>(Visuel identitet)</a:t>
            </a:r>
            <a:endParaRPr lang="da-DK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5140646" y="5795972"/>
            <a:ext cx="2841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00B0F0"/>
                </a:solidFill>
                <a:cs typeface="Arial" pitchFamily="34" charset="0"/>
              </a:rPr>
              <a:t>(Persona/konnotationer)</a:t>
            </a:r>
            <a:endParaRPr lang="da-DK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10A7-629D-418D-AE1D-8C9969F22195}" type="datetime1">
              <a:rPr lang="da-DK" smtClean="0"/>
              <a:t>18-03-2019</a:t>
            </a:fld>
            <a:endParaRPr lang="da-DK"/>
          </a:p>
        </p:txBody>
      </p:sp>
      <p:sp>
        <p:nvSpPr>
          <p:cNvPr id="12" name="Pladsholder til sidefod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TmK 19.7 Branding i kommunikationssamfundet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161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63688" y="116632"/>
            <a:ext cx="7200800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 smtClean="0"/>
              <a:t>Kommentér følgende udsagn: </a:t>
            </a:r>
          </a:p>
          <a:p>
            <a:pPr marL="0" indent="0">
              <a:buNone/>
            </a:pPr>
            <a:r>
              <a:rPr lang="da-DK" sz="2400" dirty="0" smtClean="0"/>
              <a:t>”…virksomheder kan ikke længere regne med at differentiere deres produkter og tjenester på en funktionel måde…”</a:t>
            </a:r>
          </a:p>
          <a:p>
            <a:r>
              <a:rPr lang="da-DK" sz="2400" dirty="0"/>
              <a:t>Der vil ofte være tale om en kombination at Funktion, Æstetik og Signalværdi, se også Designanalysens tre aspekter (DMTK s. 75-76) og Brand </a:t>
            </a:r>
            <a:r>
              <a:rPr lang="da-DK" sz="2400" dirty="0" err="1"/>
              <a:t>Essence</a:t>
            </a:r>
            <a:r>
              <a:rPr lang="da-DK" sz="2400" dirty="0"/>
              <a:t> modellen</a:t>
            </a:r>
          </a:p>
          <a:p>
            <a:r>
              <a:rPr lang="da-DK" sz="2400" dirty="0" smtClean="0"/>
              <a:t>Gratis indhold (content marketing)</a:t>
            </a:r>
            <a:endParaRPr lang="da-DK" sz="2400" dirty="0"/>
          </a:p>
          <a:p>
            <a:pPr marL="0" indent="0">
              <a:buNone/>
            </a:pPr>
            <a:endParaRPr lang="da-DK" sz="2400" dirty="0" smtClean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9374-71AE-4D62-8995-278574441B3C}" type="datetime1">
              <a:rPr lang="da-DK" smtClean="0"/>
              <a:t>18-03-2019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TmK 19.7 Branding i kommunikationssamfundet</a:t>
            </a:r>
            <a:endParaRPr lang="da-DK" dirty="0"/>
          </a:p>
        </p:txBody>
      </p:sp>
      <p:sp>
        <p:nvSpPr>
          <p:cNvPr id="6" name="Pladsholder til indhold 1"/>
          <p:cNvSpPr txBox="1">
            <a:spLocks/>
          </p:cNvSpPr>
          <p:nvPr/>
        </p:nvSpPr>
        <p:spPr>
          <a:xfrm>
            <a:off x="-36512" y="1628800"/>
            <a:ext cx="1800200" cy="32107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600" dirty="0" smtClean="0"/>
              <a:t>Opfølgning</a:t>
            </a:r>
          </a:p>
          <a:p>
            <a:pPr marL="0" indent="0">
              <a:buNone/>
            </a:pPr>
            <a:r>
              <a:rPr lang="da-DK" sz="1600" dirty="0" smtClean="0">
                <a:solidFill>
                  <a:srgbClr val="FF0000"/>
                </a:solidFill>
              </a:rPr>
              <a:t>Indledning</a:t>
            </a:r>
          </a:p>
          <a:p>
            <a:pPr marL="0" indent="0">
              <a:buNone/>
            </a:pPr>
            <a:r>
              <a:rPr lang="da-DK" sz="1600" dirty="0" smtClean="0"/>
              <a:t>Alternative Varemærke-startegier</a:t>
            </a:r>
          </a:p>
          <a:p>
            <a:pPr marL="0" indent="0">
              <a:buNone/>
            </a:pPr>
            <a:r>
              <a:rPr lang="da-DK" sz="1600" dirty="0" err="1" smtClean="0"/>
              <a:t>Corporate</a:t>
            </a:r>
            <a:r>
              <a:rPr lang="da-DK" sz="1600" dirty="0" smtClean="0"/>
              <a:t> branding</a:t>
            </a:r>
          </a:p>
          <a:p>
            <a:pPr marL="0" indent="0">
              <a:buNone/>
            </a:pPr>
            <a:r>
              <a:rPr lang="da-DK" sz="1600" dirty="0" smtClean="0"/>
              <a:t>Relevansmodellen</a:t>
            </a:r>
          </a:p>
          <a:p>
            <a:pPr marL="0" indent="0">
              <a:buNone/>
            </a:pPr>
            <a:r>
              <a:rPr lang="da-DK" sz="1600" dirty="0" smtClean="0"/>
              <a:t>Opbygning </a:t>
            </a:r>
            <a:r>
              <a:rPr lang="da-DK" sz="1600" dirty="0"/>
              <a:t>af </a:t>
            </a:r>
            <a:r>
              <a:rPr lang="da-DK" sz="1600" dirty="0" smtClean="0"/>
              <a:t>varemærker</a:t>
            </a:r>
          </a:p>
          <a:p>
            <a:pPr marL="0" indent="0">
              <a:buNone/>
            </a:pPr>
            <a:r>
              <a:rPr lang="da-DK" sz="1600" dirty="0" smtClean="0"/>
              <a:t>- eksternt</a:t>
            </a:r>
          </a:p>
          <a:p>
            <a:pPr marL="0" indent="0">
              <a:buNone/>
            </a:pPr>
            <a:r>
              <a:rPr lang="da-DK" sz="1600" dirty="0" smtClean="0"/>
              <a:t>- internt</a:t>
            </a:r>
            <a:endParaRPr lang="da-DK" sz="1600" dirty="0"/>
          </a:p>
          <a:p>
            <a:pPr marL="0" indent="0" fontAlgn="t">
              <a:buNone/>
            </a:pPr>
            <a:r>
              <a:rPr lang="da-DK" sz="1600" dirty="0" smtClean="0"/>
              <a:t>Opgaver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99050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63688" y="116632"/>
            <a:ext cx="7200800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 smtClean="0"/>
              <a:t>Kommentér følgende udsagn: </a:t>
            </a:r>
          </a:p>
          <a:p>
            <a:pPr marL="0" indent="0">
              <a:buNone/>
            </a:pPr>
            <a:r>
              <a:rPr lang="da-DK" sz="2400" dirty="0" smtClean="0"/>
              <a:t>”…virksomheder kan ikke længere regne med at differentiere deres produkter og tjenester på en funktionel måde…”</a:t>
            </a:r>
          </a:p>
          <a:p>
            <a:r>
              <a:rPr lang="da-DK" sz="2400" dirty="0" smtClean="0"/>
              <a:t>Der vil ofte være tale om en kombination at Funktion, Æstetik og Signalværdi, se også Designanalysens tre aspekter </a:t>
            </a:r>
            <a:r>
              <a:rPr lang="da-DK" sz="2400" dirty="0"/>
              <a:t>(DMTK s. </a:t>
            </a:r>
            <a:r>
              <a:rPr lang="da-DK" sz="2400" dirty="0" smtClean="0"/>
              <a:t>75-76) og Brand </a:t>
            </a:r>
            <a:r>
              <a:rPr lang="da-DK" sz="2400" dirty="0" err="1" smtClean="0"/>
              <a:t>Essence</a:t>
            </a:r>
            <a:r>
              <a:rPr lang="da-DK" sz="2400" dirty="0" smtClean="0"/>
              <a:t> modellen</a:t>
            </a:r>
            <a:endParaRPr lang="da-DK" sz="2400" dirty="0"/>
          </a:p>
          <a:p>
            <a:r>
              <a:rPr lang="da-DK" sz="2400" dirty="0"/>
              <a:t>Gratis indhold (content marketing)</a:t>
            </a:r>
          </a:p>
          <a:p>
            <a:pPr marL="0" indent="0">
              <a:buNone/>
            </a:pPr>
            <a:endParaRPr lang="da-DK" sz="2400" dirty="0" smtClean="0"/>
          </a:p>
          <a:p>
            <a:pPr marL="0" indent="0">
              <a:buNone/>
            </a:pPr>
            <a:r>
              <a:rPr lang="da-DK" sz="2400" dirty="0" smtClean="0"/>
              <a:t>”Telling is nor </a:t>
            </a:r>
            <a:r>
              <a:rPr lang="da-DK" sz="2400" dirty="0" err="1" smtClean="0"/>
              <a:t>selling</a:t>
            </a:r>
            <a:r>
              <a:rPr lang="da-DK" sz="2400" dirty="0" smtClean="0"/>
              <a:t>”</a:t>
            </a:r>
            <a:endParaRPr lang="da-DK" sz="2400" dirty="0"/>
          </a:p>
          <a:p>
            <a:r>
              <a:rPr lang="da-DK" sz="2400" dirty="0" smtClean="0"/>
              <a:t>Det kommer an på, hvor ‘</a:t>
            </a:r>
            <a:r>
              <a:rPr lang="da-DK" sz="2400" dirty="0" err="1" smtClean="0"/>
              <a:t>telling</a:t>
            </a:r>
            <a:r>
              <a:rPr lang="da-DK" sz="2400" dirty="0" smtClean="0"/>
              <a:t>’ placerer sig i AIDA-E modellen (DMTK s. 54.)</a:t>
            </a:r>
          </a:p>
          <a:p>
            <a:pPr marL="0" indent="0">
              <a:buNone/>
            </a:pPr>
            <a:endParaRPr lang="da-DK" sz="2400" dirty="0" smtClean="0"/>
          </a:p>
          <a:p>
            <a:pPr marL="0" indent="0">
              <a:buNone/>
            </a:pPr>
            <a:r>
              <a:rPr lang="da-DK" sz="2400" dirty="0" smtClean="0"/>
              <a:t>Find på egne eksempler, hvor virksomhedens adfærd har påvirket </a:t>
            </a:r>
            <a:r>
              <a:rPr lang="da-DK" sz="2400" dirty="0" err="1" smtClean="0"/>
              <a:t>brandets</a:t>
            </a:r>
            <a:r>
              <a:rPr lang="da-DK" sz="2400" dirty="0" smtClean="0"/>
              <a:t> værdi.</a:t>
            </a:r>
          </a:p>
          <a:p>
            <a:pPr marL="0" indent="0">
              <a:buNone/>
            </a:pPr>
            <a:endParaRPr lang="da-DK" sz="2400" dirty="0" smtClean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578FC-1D22-4C1B-9D8D-903B0BF7D8D0}" type="datetime1">
              <a:rPr lang="da-DK" smtClean="0"/>
              <a:t>18-03-2019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TmK 19.7 Branding i kommunikationssamfundet</a:t>
            </a:r>
            <a:endParaRPr lang="da-DK" dirty="0"/>
          </a:p>
        </p:txBody>
      </p:sp>
      <p:sp>
        <p:nvSpPr>
          <p:cNvPr id="9" name="Pladsholder til indhold 1"/>
          <p:cNvSpPr txBox="1">
            <a:spLocks/>
          </p:cNvSpPr>
          <p:nvPr/>
        </p:nvSpPr>
        <p:spPr>
          <a:xfrm>
            <a:off x="-36512" y="1628800"/>
            <a:ext cx="1800200" cy="32107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600" dirty="0" smtClean="0"/>
              <a:t>Opfølgning</a:t>
            </a:r>
          </a:p>
          <a:p>
            <a:pPr marL="0" indent="0">
              <a:buNone/>
            </a:pPr>
            <a:r>
              <a:rPr lang="da-DK" sz="1600" dirty="0" smtClean="0">
                <a:solidFill>
                  <a:srgbClr val="FF0000"/>
                </a:solidFill>
              </a:rPr>
              <a:t>Indledning</a:t>
            </a:r>
          </a:p>
          <a:p>
            <a:pPr marL="0" indent="0">
              <a:buNone/>
            </a:pPr>
            <a:r>
              <a:rPr lang="da-DK" sz="1600" dirty="0" smtClean="0"/>
              <a:t>Alternative Varemærke-startegier</a:t>
            </a:r>
          </a:p>
          <a:p>
            <a:pPr marL="0" indent="0">
              <a:buNone/>
            </a:pPr>
            <a:r>
              <a:rPr lang="da-DK" sz="1600" dirty="0" err="1" smtClean="0"/>
              <a:t>Corporate</a:t>
            </a:r>
            <a:r>
              <a:rPr lang="da-DK" sz="1600" dirty="0" smtClean="0"/>
              <a:t> branding</a:t>
            </a:r>
          </a:p>
          <a:p>
            <a:pPr marL="0" indent="0">
              <a:buNone/>
            </a:pPr>
            <a:r>
              <a:rPr lang="da-DK" sz="1600" dirty="0" smtClean="0"/>
              <a:t>Relevansmodellen</a:t>
            </a:r>
          </a:p>
          <a:p>
            <a:pPr marL="0" indent="0">
              <a:buNone/>
            </a:pPr>
            <a:r>
              <a:rPr lang="da-DK" sz="1600" dirty="0" smtClean="0"/>
              <a:t>Opbygning </a:t>
            </a:r>
            <a:r>
              <a:rPr lang="da-DK" sz="1600" dirty="0"/>
              <a:t>af </a:t>
            </a:r>
            <a:r>
              <a:rPr lang="da-DK" sz="1600" dirty="0" smtClean="0"/>
              <a:t>varemærker</a:t>
            </a:r>
          </a:p>
          <a:p>
            <a:pPr marL="0" indent="0">
              <a:buNone/>
            </a:pPr>
            <a:r>
              <a:rPr lang="da-DK" sz="1600" dirty="0" smtClean="0"/>
              <a:t>- eksternt</a:t>
            </a:r>
          </a:p>
          <a:p>
            <a:pPr marL="0" indent="0">
              <a:buNone/>
            </a:pPr>
            <a:r>
              <a:rPr lang="da-DK" sz="1600" dirty="0" smtClean="0"/>
              <a:t>- internt</a:t>
            </a:r>
            <a:endParaRPr lang="da-DK" sz="1600" dirty="0"/>
          </a:p>
          <a:p>
            <a:pPr marL="0" indent="0" fontAlgn="t">
              <a:buNone/>
            </a:pPr>
            <a:r>
              <a:rPr lang="da-DK" sz="1600" dirty="0" smtClean="0"/>
              <a:t>Opgaver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326065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982</Words>
  <Application>Microsoft Office PowerPoint</Application>
  <PresentationFormat>Skærmshow (4:3)</PresentationFormat>
  <Paragraphs>267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19</vt:i4>
      </vt:variant>
    </vt:vector>
  </HeadingPairs>
  <TitlesOfParts>
    <vt:vector size="20" baseType="lpstr">
      <vt:lpstr>Kontortema</vt:lpstr>
      <vt:lpstr>Tværmedial Kommunikation 7  Corporate Branding i kommunikationssamfundet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Tværmedial Kommunikation 12  Marketcommunity</dc:title>
  <dc:creator>e</dc:creator>
  <cp:lastModifiedBy>e</cp:lastModifiedBy>
  <cp:revision>37</cp:revision>
  <dcterms:created xsi:type="dcterms:W3CDTF">2014-05-06T03:59:20Z</dcterms:created>
  <dcterms:modified xsi:type="dcterms:W3CDTF">2019-03-18T16:08:40Z</dcterms:modified>
</cp:coreProperties>
</file>